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9" r:id="rId1"/>
  </p:sldMasterIdLst>
  <p:notesMasterIdLst>
    <p:notesMasterId r:id="rId12"/>
  </p:notesMasterIdLst>
  <p:sldIdLst>
    <p:sldId id="500" r:id="rId2"/>
    <p:sldId id="489" r:id="rId3"/>
    <p:sldId id="499" r:id="rId4"/>
    <p:sldId id="501" r:id="rId5"/>
    <p:sldId id="497" r:id="rId6"/>
    <p:sldId id="490" r:id="rId7"/>
    <p:sldId id="505" r:id="rId8"/>
    <p:sldId id="504" r:id="rId9"/>
    <p:sldId id="491" r:id="rId10"/>
    <p:sldId id="502" r:id="rId11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239">
          <p15:clr>
            <a:srgbClr val="A4A3A4"/>
          </p15:clr>
        </p15:guide>
        <p15:guide id="4" pos="5759">
          <p15:clr>
            <a:srgbClr val="A4A3A4"/>
          </p15:clr>
        </p15:guide>
        <p15:guide id="5" orient="horz" pos="2845">
          <p15:clr>
            <a:srgbClr val="A4A3A4"/>
          </p15:clr>
        </p15:guide>
        <p15:guide id="6" orient="horz" pos="24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FAEDEC"/>
    <a:srgbClr val="F7E3E1"/>
    <a:srgbClr val="FEF9F4"/>
    <a:srgbClr val="FAE6E6"/>
    <a:srgbClr val="C33469"/>
    <a:srgbClr val="FFFFFF"/>
    <a:srgbClr val="EC671C"/>
    <a:srgbClr val="969696"/>
    <a:srgbClr val="4AB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93" autoAdjust="0"/>
    <p:restoredTop sz="94857" autoAdjust="0"/>
  </p:normalViewPr>
  <p:slideViewPr>
    <p:cSldViewPr>
      <p:cViewPr>
        <p:scale>
          <a:sx n="120" d="100"/>
          <a:sy n="120" d="100"/>
        </p:scale>
        <p:origin x="-1902" y="-600"/>
      </p:cViewPr>
      <p:guideLst>
        <p:guide orient="horz" pos="1620"/>
        <p:guide orient="horz" pos="3239"/>
        <p:guide orient="horz" pos="2845"/>
        <p:guide orient="horz" pos="2482"/>
        <p:guide pos="288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FBDB788-F0F4-46C0-ADE6-9EBC50C49FDC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F212090-49D2-4495-B12B-72B034E359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528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2090-49D2-4495-B12B-72B034E359B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46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2090-49D2-4495-B12B-72B034E359B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381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2090-49D2-4495-B12B-72B034E359BF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17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2090-49D2-4495-B12B-72B034E359BF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17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2090-49D2-4495-B12B-72B034E359B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460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2090-49D2-4495-B12B-72B034E359B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460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2090-49D2-4495-B12B-72B034E359BF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381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849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80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996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25" y="205978"/>
            <a:ext cx="8305800" cy="3655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611315" y="1151336"/>
            <a:ext cx="7151687" cy="382071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88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15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162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1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883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5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52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604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62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7B2B4-3DED-4930-AB19-4DC6883FAD15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75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9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30.png"/><Relationship Id="rId4" Type="http://schemas.openxmlformats.org/officeDocument/2006/relationships/image" Target="../media/image1.png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31.png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1.png"/><Relationship Id="rId15" Type="http://schemas.openxmlformats.org/officeDocument/2006/relationships/image" Target="../media/image42.jpe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3.jpeg"/><Relationship Id="rId14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11" Type="http://schemas.openxmlformats.org/officeDocument/2006/relationships/image" Target="../media/image46.png"/><Relationship Id="rId5" Type="http://schemas.openxmlformats.org/officeDocument/2006/relationships/image" Target="../media/image47.png"/><Relationship Id="rId10" Type="http://schemas.openxmlformats.org/officeDocument/2006/relationships/image" Target="../media/image3.jpeg"/><Relationship Id="rId4" Type="http://schemas.openxmlformats.org/officeDocument/2006/relationships/image" Target="../media/image8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:\!PROJECTS\!PROJECTS\Департамент труда и занятости\Презентация\скрин\детали\7Frame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72598"/>
          <a:stretch/>
        </p:blipFill>
        <p:spPr bwMode="auto">
          <a:xfrm>
            <a:off x="-6198" y="0"/>
            <a:ext cx="2201711" cy="5143500"/>
          </a:xfrm>
          <a:prstGeom prst="rect">
            <a:avLst/>
          </a:prstGeom>
          <a:noFill/>
        </p:spPr>
      </p:pic>
      <p:pic>
        <p:nvPicPr>
          <p:cNvPr id="2050" name="Picture 2" descr="C:\Users\panfilovanv\Downloads\enterprise (3).png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98876"/>
            <a:ext cx="1221670" cy="122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\\fileserverogv\Deptruda\0  Общая папка\БРЕНДБУК нац проекты\Производительность труда\Logo\Производительность_труда_лого_лев_инверсия_цве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195512" cy="15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00225" y="249149"/>
            <a:ext cx="6158830" cy="4632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  <a:spcAft>
                <a:spcPts val="600"/>
              </a:spcAft>
            </a:pPr>
            <a:endParaRPr lang="ru-RU" sz="24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400"/>
              </a:lnSpc>
              <a:spcAft>
                <a:spcPts val="600"/>
              </a:spcAft>
            </a:pPr>
            <a:endParaRPr lang="ru-RU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400"/>
              </a:lnSpc>
              <a:spcAft>
                <a:spcPts val="60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Переобучение</a:t>
            </a:r>
            <a:r>
              <a:rPr lang="ru-RU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повышение квалификации работников предприятий в целях поддержки занятости и повышения эффективности рынка </a:t>
            </a:r>
            <a:r>
              <a:rPr 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труда</a:t>
            </a:r>
          </a:p>
          <a:p>
            <a:pPr algn="ctr">
              <a:lnSpc>
                <a:spcPts val="2400"/>
              </a:lnSpc>
              <a:spcAft>
                <a:spcPts val="600"/>
              </a:spcAft>
            </a:pPr>
            <a:endParaRPr lang="ru-RU" sz="24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400"/>
              </a:lnSpc>
              <a:spcAft>
                <a:spcPts val="60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национального </a:t>
            </a:r>
            <a:r>
              <a:rPr lang="ru-RU" sz="2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</a:p>
          <a:p>
            <a:pPr algn="ctr">
              <a:lnSpc>
                <a:spcPts val="2400"/>
              </a:lnSpc>
              <a:spcAft>
                <a:spcPts val="60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«Производительность труда и поддержка занятости»</a:t>
            </a:r>
            <a:endParaRPr lang="ru-RU" sz="24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400"/>
              </a:lnSpc>
              <a:spcAft>
                <a:spcPts val="600"/>
              </a:spcAft>
            </a:pPr>
            <a:endParaRPr lang="ru-RU" sz="24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ts val="2400"/>
              </a:lnSpc>
              <a:spcAft>
                <a:spcPts val="600"/>
              </a:spcAft>
            </a:pPr>
            <a:endParaRPr lang="ru-RU" sz="2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9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S:\!PROJECTS\!PROJECTS\Департамент труда и занятости\Презентация\скрин\детали\7Frame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85851"/>
          <a:stretch/>
        </p:blipFill>
        <p:spPr bwMode="auto">
          <a:xfrm>
            <a:off x="0" y="1"/>
            <a:ext cx="9144000" cy="700088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03582" y="57657"/>
            <a:ext cx="8978778" cy="584775"/>
          </a:xfrm>
          <a:prstGeom prst="rect">
            <a:avLst/>
          </a:prstGeom>
          <a:solidFill>
            <a:srgbClr val="FAEDEC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PF Din Text Comp Pro" pitchFamily="2" charset="0"/>
              </a:defRPr>
            </a:lvl1pPr>
          </a:lstStyle>
          <a:p>
            <a:r>
              <a:rPr lang="ru-RU" dirty="0" smtClean="0">
                <a:latin typeface="+mj-lt"/>
                <a:cs typeface="Times New Roman" pitchFamily="18" charset="0"/>
              </a:rPr>
              <a:t>                            </a:t>
            </a: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Работодателям (вопрос/ответ)</a:t>
            </a:r>
            <a:endParaRPr lang="ru-RU" sz="2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1263" y="2396702"/>
            <a:ext cx="1686845" cy="451406"/>
          </a:xfrm>
          <a:prstGeom prst="rect">
            <a:avLst/>
          </a:prstGeom>
          <a:solidFill>
            <a:srgbClr val="FAEDEC"/>
          </a:solidFill>
          <a:ln>
            <a:solidFill>
              <a:srgbClr val="F7E3E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ru-RU" sz="1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могут обучаться работники?</a:t>
            </a:r>
            <a:endParaRPr lang="ru-RU" sz="1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0398" y="1742445"/>
            <a:ext cx="1622831" cy="271869"/>
          </a:xfrm>
          <a:prstGeom prst="rect">
            <a:avLst/>
          </a:prstGeom>
          <a:solidFill>
            <a:srgbClr val="FAEDEC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ru-RU" sz="1100" b="1" i="1" dirty="0" smtClean="0">
                <a:solidFill>
                  <a:srgbClr val="FF0000"/>
                </a:solidFill>
              </a:rPr>
              <a:t>Какой срок обучения? </a:t>
            </a:r>
            <a:endParaRPr lang="ru-RU" sz="1100" b="1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97140" y="4453302"/>
            <a:ext cx="1845646" cy="451406"/>
          </a:xfrm>
          <a:prstGeom prst="rect">
            <a:avLst/>
          </a:prstGeom>
          <a:solidFill>
            <a:srgbClr val="FAEDEC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dirty="0"/>
              <a:t> </a:t>
            </a:r>
            <a:r>
              <a:rPr lang="ru-RU" dirty="0"/>
              <a:t> </a:t>
            </a:r>
            <a:r>
              <a:rPr lang="ru-RU" sz="9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Куда обратиться </a:t>
            </a:r>
            <a:r>
              <a:rPr lang="ru-RU" sz="900" b="1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 для обучения </a:t>
            </a:r>
            <a:r>
              <a:rPr lang="ru-RU" sz="9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работников? </a:t>
            </a:r>
            <a:endParaRPr lang="ru-RU" sz="9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2" descr="\\fileserverogv\Deptruda\0  Общая папка\БРЕНДБУК нац проекты\Производительность труда\Logo\Производительность_труда_лого_лев_инверсия_цве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1115615" cy="69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379002" y="820512"/>
            <a:ext cx="1675139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0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организации, имеющую лицензию на образовательную деятельность</a:t>
            </a:r>
            <a:endParaRPr lang="ru-RU" sz="1000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52658" y="1007098"/>
            <a:ext cx="1610571" cy="44377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100" b="1" i="1" dirty="0" smtClean="0">
                <a:solidFill>
                  <a:schemeClr val="accent2">
                    <a:lumMod val="50000"/>
                  </a:schemeClr>
                </a:solidFill>
              </a:rPr>
              <a:t>Средний период обучения - 2 месяца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91147" y="874117"/>
            <a:ext cx="1849611" cy="5078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9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Очная-заочная, заочная, дистанционная, групповая, индивидуальная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23926" y="2158810"/>
            <a:ext cx="1566599" cy="451406"/>
          </a:xfrm>
          <a:prstGeom prst="rect">
            <a:avLst/>
          </a:prstGeom>
          <a:solidFill>
            <a:srgbClr val="FAEDEC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dirty="0"/>
              <a:t> </a:t>
            </a:r>
            <a:r>
              <a:rPr lang="ru-RU" sz="9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Какая  форма обучения работников?</a:t>
            </a:r>
            <a:endParaRPr lang="ru-RU" sz="9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40620" y="2973930"/>
            <a:ext cx="1791412" cy="99001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dirty="0"/>
              <a:t> </a:t>
            </a:r>
            <a:r>
              <a:rPr lang="ru-RU" sz="9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Профобучение одного и того же работника повторно либо по нескольким профессиям </a:t>
            </a:r>
            <a:r>
              <a:rPr lang="ru-RU" sz="9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9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допускается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90948" y="4453300"/>
            <a:ext cx="1791412" cy="451406"/>
          </a:xfrm>
          <a:prstGeom prst="rect">
            <a:avLst/>
          </a:prstGeom>
          <a:solidFill>
            <a:srgbClr val="FAEDEC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ru-RU" sz="11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9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Допустимо ли повторное обучение работников?</a:t>
            </a:r>
            <a:endParaRPr lang="ru-RU" sz="9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286" y="669454"/>
            <a:ext cx="3001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участник </a:t>
            </a:r>
            <a:r>
              <a:rPr lang="ru-RU" sz="1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национального </a:t>
            </a:r>
            <a:r>
              <a:rPr lang="ru-RU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проекта? </a:t>
            </a:r>
          </a:p>
          <a:p>
            <a:pPr algn="ctr"/>
            <a:r>
              <a:rPr lang="ru-RU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Вам необходимо обучить своих работников?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69273" y="3351300"/>
            <a:ext cx="1984868" cy="63094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9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центр занятости автономного округа по месту нахождения предприятия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028" y="2307442"/>
            <a:ext cx="289719" cy="29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03582" y="1643558"/>
            <a:ext cx="3008354" cy="161582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pPr marL="171450" indent="-17145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100" b="1" i="1" dirty="0" smtClean="0">
                <a:solidFill>
                  <a:schemeClr val="accent2">
                    <a:lumMod val="50000"/>
                  </a:schemeClr>
                </a:solidFill>
              </a:rPr>
              <a:t>Заключение соглашений: с федеральным центром компетенций - об участии в  </a:t>
            </a:r>
            <a:r>
              <a:rPr lang="ru-RU" sz="1100" b="1" i="1" dirty="0">
                <a:solidFill>
                  <a:schemeClr val="accent2">
                    <a:lumMod val="50000"/>
                  </a:schemeClr>
                </a:solidFill>
              </a:rPr>
              <a:t>национальном </a:t>
            </a:r>
            <a:r>
              <a:rPr lang="ru-RU" sz="1100" b="1" i="1" dirty="0" smtClean="0">
                <a:solidFill>
                  <a:schemeClr val="accent2">
                    <a:lumMod val="50000"/>
                  </a:schemeClr>
                </a:solidFill>
              </a:rPr>
              <a:t>проекте,  </a:t>
            </a:r>
            <a:r>
              <a:rPr lang="ru-RU" sz="1100" b="1" i="1" dirty="0">
                <a:solidFill>
                  <a:schemeClr val="accent2">
                    <a:lumMod val="50000"/>
                  </a:schemeClr>
                </a:solidFill>
              </a:rPr>
              <a:t>Деппромышленности </a:t>
            </a:r>
            <a:r>
              <a:rPr lang="ru-RU" sz="1100" b="1" i="1" dirty="0" smtClean="0">
                <a:solidFill>
                  <a:schemeClr val="accent2">
                    <a:lumMod val="50000"/>
                  </a:schemeClr>
                </a:solidFill>
              </a:rPr>
              <a:t>Югры - о взаимодействии при реализации мероприятии национального проекта. </a:t>
            </a:r>
          </a:p>
          <a:p>
            <a:pPr algn="just">
              <a:lnSpc>
                <a:spcPct val="100000"/>
              </a:lnSpc>
            </a:pPr>
            <a:endParaRPr lang="ru-RU" sz="11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71450" indent="-17145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100" b="1" i="1" dirty="0" smtClean="0">
                <a:solidFill>
                  <a:schemeClr val="accent2">
                    <a:lumMod val="50000"/>
                  </a:schemeClr>
                </a:solidFill>
              </a:rPr>
              <a:t>Сохранение </a:t>
            </a:r>
            <a:r>
              <a:rPr lang="ru-RU" sz="1100" b="1" i="1" dirty="0">
                <a:solidFill>
                  <a:schemeClr val="accent2">
                    <a:lumMod val="50000"/>
                  </a:schemeClr>
                </a:solidFill>
              </a:rPr>
              <a:t>рабочего места работнику, направляемому на </a:t>
            </a:r>
            <a:r>
              <a:rPr lang="ru-RU" sz="1100" b="1" i="1" dirty="0" smtClean="0">
                <a:solidFill>
                  <a:schemeClr val="accent2">
                    <a:lumMod val="50000"/>
                  </a:schemeClr>
                </a:solidFill>
              </a:rPr>
              <a:t>обучение.</a:t>
            </a:r>
            <a:endParaRPr lang="ru-RU" sz="11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2950" y="3822358"/>
            <a:ext cx="1791412" cy="630942"/>
          </a:xfrm>
          <a:prstGeom prst="rect">
            <a:avLst/>
          </a:prstGeom>
          <a:solidFill>
            <a:srgbClr val="FAEDEC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ru-RU" sz="1100" b="1" i="1" dirty="0" smtClean="0">
                <a:solidFill>
                  <a:srgbClr val="FF0000"/>
                </a:solidFill>
              </a:rPr>
              <a:t> </a:t>
            </a:r>
            <a:r>
              <a:rPr lang="ru-RU" sz="9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требования к предоставлению бюджетных </a:t>
            </a:r>
            <a:r>
              <a:rPr lang="ru-RU" sz="9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</a:t>
            </a:r>
            <a:r>
              <a:rPr lang="ru-RU" sz="9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9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74727" y="2680860"/>
            <a:ext cx="1963192" cy="81047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ru-RU" sz="9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в другой местности предусмотрено, в том числе и за пределами автономного округа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174726" y="3963945"/>
            <a:ext cx="1963193" cy="990015"/>
          </a:xfrm>
          <a:prstGeom prst="rect">
            <a:avLst/>
          </a:prstGeom>
          <a:solidFill>
            <a:srgbClr val="FAEDEC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sz="1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 ли обучение работников  в другой местности и за пределами  Ханты-Мансийского автономного округа - Югры? </a:t>
            </a:r>
            <a:endParaRPr lang="ru-RU" sz="9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641" y="1804956"/>
            <a:ext cx="289719" cy="29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57" y="2045780"/>
            <a:ext cx="289719" cy="29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49" y="3885640"/>
            <a:ext cx="289719" cy="29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607" y="4198786"/>
            <a:ext cx="289719" cy="29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1" y="1377134"/>
            <a:ext cx="289719" cy="29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141" y="3917869"/>
            <a:ext cx="289719" cy="29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57" y="4260543"/>
            <a:ext cx="289719" cy="29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лево 1"/>
          <p:cNvSpPr/>
          <p:nvPr/>
        </p:nvSpPr>
        <p:spPr>
          <a:xfrm rot="5400000">
            <a:off x="3802156" y="1691222"/>
            <a:ext cx="810277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лево 58"/>
          <p:cNvSpPr/>
          <p:nvPr/>
        </p:nvSpPr>
        <p:spPr>
          <a:xfrm rot="5400000">
            <a:off x="6113544" y="1360280"/>
            <a:ext cx="279200" cy="4819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лево 59"/>
          <p:cNvSpPr/>
          <p:nvPr/>
        </p:nvSpPr>
        <p:spPr>
          <a:xfrm rot="5400000">
            <a:off x="7817885" y="1650522"/>
            <a:ext cx="484215" cy="4952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лево 60"/>
          <p:cNvSpPr/>
          <p:nvPr/>
        </p:nvSpPr>
        <p:spPr>
          <a:xfrm rot="5400000">
            <a:off x="961294" y="3278622"/>
            <a:ext cx="547705" cy="5512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лево 61"/>
          <p:cNvSpPr/>
          <p:nvPr/>
        </p:nvSpPr>
        <p:spPr>
          <a:xfrm rot="5400000">
            <a:off x="3861093" y="3968032"/>
            <a:ext cx="401228" cy="5293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лево 62"/>
          <p:cNvSpPr/>
          <p:nvPr/>
        </p:nvSpPr>
        <p:spPr>
          <a:xfrm rot="5400000">
            <a:off x="6015508" y="3439610"/>
            <a:ext cx="472607" cy="5760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 влево 63"/>
          <p:cNvSpPr/>
          <p:nvPr/>
        </p:nvSpPr>
        <p:spPr>
          <a:xfrm rot="5400000">
            <a:off x="7932340" y="3955387"/>
            <a:ext cx="449942" cy="5458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1508164" y="4596744"/>
            <a:ext cx="643791" cy="396821"/>
          </a:xfrm>
          <a:prstGeom prst="actionButtonHelp">
            <a:avLst/>
          </a:prstGeom>
          <a:solidFill>
            <a:srgbClr val="F7E3E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справка 64">
            <a:hlinkClick r:id="" action="ppaction://noaction" highlightClick="1"/>
          </p:cNvPr>
          <p:cNvSpPr/>
          <p:nvPr/>
        </p:nvSpPr>
        <p:spPr>
          <a:xfrm>
            <a:off x="581885" y="4594887"/>
            <a:ext cx="650640" cy="396821"/>
          </a:xfrm>
          <a:prstGeom prst="actionButtonHelp">
            <a:avLst/>
          </a:prstGeom>
          <a:solidFill>
            <a:srgbClr val="FAEDE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Управляющая кнопка: справка 66">
            <a:hlinkClick r:id="" action="ppaction://noaction" highlightClick="1"/>
          </p:cNvPr>
          <p:cNvSpPr/>
          <p:nvPr/>
        </p:nvSpPr>
        <p:spPr>
          <a:xfrm>
            <a:off x="5940152" y="2140263"/>
            <a:ext cx="553977" cy="325457"/>
          </a:xfrm>
          <a:prstGeom prst="actionButtonHelp">
            <a:avLst/>
          </a:prstGeom>
          <a:solidFill>
            <a:srgbClr val="F7E3E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справка 41">
            <a:hlinkClick r:id="" action="ppaction://noaction" highlightClick="1"/>
          </p:cNvPr>
          <p:cNvSpPr/>
          <p:nvPr/>
        </p:nvSpPr>
        <p:spPr>
          <a:xfrm>
            <a:off x="5321011" y="2296948"/>
            <a:ext cx="553977" cy="325457"/>
          </a:xfrm>
          <a:prstGeom prst="actionButtonHelp">
            <a:avLst/>
          </a:prstGeom>
          <a:solidFill>
            <a:srgbClr val="F7E3E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44" name="Управляющая кнопка: справка 43">
            <a:hlinkClick r:id="" action="ppaction://noaction" highlightClick="1"/>
          </p:cNvPr>
          <p:cNvSpPr/>
          <p:nvPr/>
        </p:nvSpPr>
        <p:spPr>
          <a:xfrm>
            <a:off x="6509533" y="2321538"/>
            <a:ext cx="553977" cy="325457"/>
          </a:xfrm>
          <a:prstGeom prst="actionButtonHelp">
            <a:avLst/>
          </a:prstGeom>
          <a:solidFill>
            <a:srgbClr val="F7E3E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5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S:\!PROJECTS\!PROJECTS\Департамент труда и занятости\Презентация\скрин\детали\7Frame.png"/>
          <p:cNvPicPr>
            <a:picLocks noChangeArrowheads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1058" r="10930"/>
          <a:stretch/>
        </p:blipFill>
        <p:spPr bwMode="auto">
          <a:xfrm>
            <a:off x="3598" y="0"/>
            <a:ext cx="2425279" cy="5166000"/>
          </a:xfrm>
          <a:prstGeom prst="rect">
            <a:avLst/>
          </a:prstGeom>
          <a:noFill/>
        </p:spPr>
      </p:pic>
      <p:pic>
        <p:nvPicPr>
          <p:cNvPr id="67" name="Picture 3" descr="C:\Users\panfilovanv\Downloads\target (2)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13" y="1512515"/>
            <a:ext cx="1112375" cy="99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Прямоугольник 67"/>
          <p:cNvSpPr/>
          <p:nvPr/>
        </p:nvSpPr>
        <p:spPr>
          <a:xfrm>
            <a:off x="297812" y="2559109"/>
            <a:ext cx="177767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занятости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107504" y="3435847"/>
            <a:ext cx="2232247" cy="920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эффективности</a:t>
            </a:r>
          </a:p>
          <a:p>
            <a:pPr algn="ctr">
              <a:lnSpc>
                <a:spcPts val="2200"/>
              </a:lnSpc>
            </a:pP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рынка 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труда</a:t>
            </a:r>
          </a:p>
        </p:txBody>
      </p:sp>
      <p:sp>
        <p:nvSpPr>
          <p:cNvPr id="2" name="Овал 1"/>
          <p:cNvSpPr/>
          <p:nvPr/>
        </p:nvSpPr>
        <p:spPr>
          <a:xfrm>
            <a:off x="1048763" y="3219823"/>
            <a:ext cx="137889" cy="1378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942815" y="4515967"/>
            <a:ext cx="137889" cy="1378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1304071" y="4494377"/>
            <a:ext cx="137889" cy="1378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903600" y="990782"/>
            <a:ext cx="19040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cs typeface="Times New Roman" pitchFamily="18" charset="0"/>
              </a:rPr>
              <a:t>2020 </a:t>
            </a:r>
            <a:r>
              <a:rPr lang="ru-RU" sz="1400" b="1" dirty="0" smtClean="0">
                <a:solidFill>
                  <a:srgbClr val="C00000"/>
                </a:solidFill>
                <a:cs typeface="Times New Roman" pitchFamily="18" charset="0"/>
              </a:rPr>
              <a:t>- 34   чел.  </a:t>
            </a:r>
          </a:p>
          <a:p>
            <a:r>
              <a:rPr lang="ru-RU" sz="1400" b="1" dirty="0">
                <a:solidFill>
                  <a:srgbClr val="C00000"/>
                </a:solidFill>
                <a:cs typeface="Times New Roman" pitchFamily="18" charset="0"/>
              </a:rPr>
              <a:t>2021 </a:t>
            </a:r>
            <a:r>
              <a:rPr lang="ru-RU" sz="1400" b="1" dirty="0" smtClean="0">
                <a:solidFill>
                  <a:srgbClr val="C00000"/>
                </a:solidFill>
                <a:cs typeface="Times New Roman" pitchFamily="18" charset="0"/>
              </a:rPr>
              <a:t>- 263 чел. </a:t>
            </a:r>
          </a:p>
          <a:p>
            <a:r>
              <a:rPr lang="ru-RU" sz="1400" b="1" dirty="0" smtClean="0">
                <a:solidFill>
                  <a:srgbClr val="C00000"/>
                </a:solidFill>
                <a:cs typeface="Times New Roman" pitchFamily="18" charset="0"/>
              </a:rPr>
              <a:t>2022 - </a:t>
            </a:r>
            <a:r>
              <a:rPr lang="ru-RU" sz="1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cs typeface="Times New Roman" pitchFamily="18" charset="0"/>
              </a:rPr>
              <a:t>220 чел. </a:t>
            </a:r>
            <a:endParaRPr lang="ru-RU" sz="1400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53344" y="504697"/>
            <a:ext cx="3502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участников </a:t>
            </a:r>
          </a:p>
          <a:p>
            <a:pPr algn="ctr"/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профобучению - 517 чел. </a:t>
            </a:r>
          </a:p>
        </p:txBody>
      </p:sp>
      <p:pic>
        <p:nvPicPr>
          <p:cNvPr id="21" name="Picture 6" descr="C:\Users\panfilovanv\Downloads\team (7)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23" y="941147"/>
            <a:ext cx="930265" cy="93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panfilovanv\Downloads\factory (2).png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0"/>
          <a:stretch/>
        </p:blipFill>
        <p:spPr bwMode="auto">
          <a:xfrm>
            <a:off x="7780225" y="850024"/>
            <a:ext cx="1039314" cy="9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551288" y="1040415"/>
            <a:ext cx="1104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6000" b="1">
                <a:solidFill>
                  <a:srgbClr val="C33469"/>
                </a:solidFill>
                <a:cs typeface="Times New Roman" pitchFamily="18" charset="0"/>
              </a:defRPr>
            </a:lvl1pPr>
          </a:lstStyle>
          <a:p>
            <a:r>
              <a:rPr lang="ru-RU" sz="4800" dirty="0" smtClean="0">
                <a:solidFill>
                  <a:srgbClr val="C00000"/>
                </a:solidFill>
              </a:rPr>
              <a:t>14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71276" y="564847"/>
            <a:ext cx="2701309" cy="53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предприятий –участников проекта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44384" y="2431513"/>
            <a:ext cx="2308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600"/>
              </a:lnSpc>
              <a:defRPr sz="1600">
                <a:cs typeface="Times New Roman" pitchFamily="18" charset="0"/>
              </a:defRPr>
            </a:lvl1pPr>
          </a:lstStyle>
          <a:p>
            <a:r>
              <a:rPr lang="ru-RU" sz="1400" b="1" dirty="0" smtClean="0">
                <a:solidFill>
                  <a:schemeClr val="tx2"/>
                </a:solidFill>
              </a:rPr>
              <a:t>Категория участников мероприятия по профобучению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81754" y="3694892"/>
            <a:ext cx="54006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ts val="1600"/>
              </a:lnSpc>
              <a:buClr>
                <a:srgbClr val="C33469"/>
              </a:buClr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C00000"/>
                </a:solidFill>
                <a:cs typeface="Times New Roman" pitchFamily="18" charset="0"/>
              </a:rPr>
              <a:t>р</a:t>
            </a:r>
            <a:r>
              <a:rPr lang="ru-RU" sz="1400" b="1" dirty="0" smtClean="0">
                <a:solidFill>
                  <a:srgbClr val="C00000"/>
                </a:solidFill>
                <a:cs typeface="Times New Roman" pitchFamily="18" charset="0"/>
              </a:rPr>
              <a:t>аботники предприятий, задействованные в производстве</a:t>
            </a:r>
          </a:p>
          <a:p>
            <a:pPr>
              <a:lnSpc>
                <a:spcPts val="1600"/>
              </a:lnSpc>
              <a:buClr>
                <a:srgbClr val="C33469"/>
              </a:buClr>
            </a:pPr>
            <a:endParaRPr lang="ru-RU" sz="1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285750" indent="-285750">
              <a:lnSpc>
                <a:spcPts val="1600"/>
              </a:lnSpc>
              <a:buClr>
                <a:srgbClr val="C33469"/>
              </a:buClr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C00000"/>
                </a:solidFill>
                <a:cs typeface="Times New Roman" pitchFamily="18" charset="0"/>
              </a:rPr>
              <a:t>с</a:t>
            </a:r>
            <a:r>
              <a:rPr lang="ru-RU" sz="1400" b="1" dirty="0" smtClean="0">
                <a:solidFill>
                  <a:srgbClr val="C00000"/>
                </a:solidFill>
                <a:cs typeface="Times New Roman" pitchFamily="18" charset="0"/>
              </a:rPr>
              <a:t>пециалисты и линейные руководители обеспечивающих подразделений</a:t>
            </a:r>
          </a:p>
          <a:p>
            <a:pPr>
              <a:lnSpc>
                <a:spcPts val="1600"/>
              </a:lnSpc>
              <a:buClr>
                <a:srgbClr val="C33469"/>
              </a:buClr>
            </a:pPr>
            <a:endParaRPr lang="ru-RU" sz="1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285750" indent="-285750">
              <a:lnSpc>
                <a:spcPts val="1600"/>
              </a:lnSpc>
              <a:buClr>
                <a:srgbClr val="C33469"/>
              </a:buClr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C00000"/>
                </a:solidFill>
                <a:cs typeface="Times New Roman" pitchFamily="18" charset="0"/>
              </a:rPr>
              <a:t>р</a:t>
            </a:r>
            <a:r>
              <a:rPr lang="ru-RU" sz="1400" b="1" dirty="0" smtClean="0">
                <a:solidFill>
                  <a:srgbClr val="C00000"/>
                </a:solidFill>
                <a:cs typeface="Times New Roman" pitchFamily="18" charset="0"/>
              </a:rPr>
              <a:t>аботники</a:t>
            </a:r>
            <a:r>
              <a:rPr lang="ru-RU" sz="1400" b="1" dirty="0">
                <a:solidFill>
                  <a:srgbClr val="C00000"/>
                </a:solidFill>
                <a:cs typeface="Times New Roman" pitchFamily="18" charset="0"/>
              </a:rPr>
              <a:t>, находящиеся под риском высвобождения</a:t>
            </a:r>
          </a:p>
        </p:txBody>
      </p:sp>
      <p:pic>
        <p:nvPicPr>
          <p:cNvPr id="8196" name="Picture 4" descr="C:\Users\panfilovanv\Downloads\team (9)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99" y="2372314"/>
            <a:ext cx="792089" cy="7920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xtLst/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2840836" y="3164403"/>
            <a:ext cx="2632098" cy="0"/>
          </a:xfrm>
          <a:prstGeom prst="line">
            <a:avLst/>
          </a:prstGeom>
          <a:ln w="12700">
            <a:solidFill>
              <a:srgbClr val="C3346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\\fileserverogv\Deptruda\0  Общая папка\БРЕНДБУК нац проекты\Производительность труда\Logo\Производительность_труда_лого_лев_инверсия_цвет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2428874" cy="151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panfilovanv\Downloads\rich (1).png"/>
          <p:cNvPicPr>
            <a:picLocks noChangeAspect="1" noChangeArrowheads="1"/>
          </p:cNvPicPr>
          <p:nvPr/>
        </p:nvPicPr>
        <p:blipFill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55444" y="2123958"/>
            <a:ext cx="864095" cy="8728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33" name="TextBox 32"/>
          <p:cNvSpPr txBox="1"/>
          <p:nvPr/>
        </p:nvSpPr>
        <p:spPr>
          <a:xfrm rot="10800000" flipV="1">
            <a:off x="6011228" y="2220023"/>
            <a:ext cx="22331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cs typeface="Times New Roman" pitchFamily="18" charset="0"/>
              </a:rPr>
              <a:t>2020 - 1100,3 тыс. руб.   </a:t>
            </a:r>
            <a:endParaRPr lang="ru-RU" sz="1400" b="1" dirty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ru-RU" sz="1400" b="1" dirty="0">
                <a:solidFill>
                  <a:srgbClr val="C00000"/>
                </a:solidFill>
                <a:cs typeface="Times New Roman" pitchFamily="18" charset="0"/>
              </a:rPr>
              <a:t>2021 </a:t>
            </a:r>
            <a:r>
              <a:rPr lang="ru-RU" sz="1400" b="1" dirty="0" smtClean="0">
                <a:solidFill>
                  <a:srgbClr val="C00000"/>
                </a:solidFill>
                <a:cs typeface="Times New Roman" pitchFamily="18" charset="0"/>
              </a:rPr>
              <a:t>- 18 646,9 тыс. руб.  </a:t>
            </a:r>
          </a:p>
          <a:p>
            <a:r>
              <a:rPr lang="ru-RU" sz="1400" b="1" dirty="0" smtClean="0">
                <a:solidFill>
                  <a:srgbClr val="C00000"/>
                </a:solidFill>
                <a:cs typeface="Times New Roman" pitchFamily="18" charset="0"/>
              </a:rPr>
              <a:t>2020 - 15 </a:t>
            </a:r>
            <a:r>
              <a:rPr lang="ru-RU" sz="1400" b="1" dirty="0">
                <a:solidFill>
                  <a:srgbClr val="C00000"/>
                </a:solidFill>
                <a:cs typeface="Times New Roman" pitchFamily="18" charset="0"/>
              </a:rPr>
              <a:t>533,7 тыс. руб. </a:t>
            </a:r>
            <a:endParaRPr lang="ru-RU" sz="1400" b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53344" y="143601"/>
            <a:ext cx="6192688" cy="3139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buClr>
                <a:srgbClr val="C33469"/>
              </a:buClr>
            </a:pPr>
            <a:r>
              <a:rPr lang="ru-RU" sz="2000" b="1" i="1" dirty="0" smtClean="0">
                <a:solidFill>
                  <a:srgbClr val="C00000"/>
                </a:solidFill>
                <a:cs typeface="Times New Roman" pitchFamily="18" charset="0"/>
              </a:rPr>
              <a:t>Целевые показатели 2020-2022 годы </a:t>
            </a:r>
            <a:endParaRPr lang="ru-RU" sz="2000" b="1" i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71275" y="1954247"/>
            <a:ext cx="1584177" cy="300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</a:t>
            </a:r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630215" y="3173563"/>
            <a:ext cx="266760" cy="48746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2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S:\!PROJECTS\!PROJECTS\Департамент труда и занятости\Презентация\скрин\детали\Fra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6" y="-27114"/>
            <a:ext cx="8460434" cy="5143500"/>
          </a:xfrm>
          <a:prstGeom prst="rect">
            <a:avLst/>
          </a:prstGeom>
          <a:noFill/>
        </p:spPr>
      </p:pic>
      <p:pic>
        <p:nvPicPr>
          <p:cNvPr id="35" name="Picture 2" descr="S:\!PROJECTS\!PROJECTS\Департамент труда и занятости\Презентация\скрин\детали\7Frame.png"/>
          <p:cNvPicPr>
            <a:picLocks noChangeAspect="1" noChangeArrowheads="1"/>
          </p:cNvPicPr>
          <p:nvPr/>
        </p:nvPicPr>
        <p:blipFill rotWithShape="1">
          <a:blip r:embed="rId4" cstate="print"/>
          <a:srcRect r="50484" b="85851"/>
          <a:stretch/>
        </p:blipFill>
        <p:spPr bwMode="auto">
          <a:xfrm>
            <a:off x="0" y="4629136"/>
            <a:ext cx="9144000" cy="551815"/>
          </a:xfrm>
          <a:prstGeom prst="rect">
            <a:avLst/>
          </a:prstGeom>
          <a:noFill/>
        </p:spPr>
      </p:pic>
      <p:sp>
        <p:nvSpPr>
          <p:cNvPr id="61" name="TextBox 60"/>
          <p:cNvSpPr txBox="1"/>
          <p:nvPr/>
        </p:nvSpPr>
        <p:spPr>
          <a:xfrm>
            <a:off x="7380312" y="705252"/>
            <a:ext cx="175109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600"/>
              </a:lnSpc>
              <a:defRPr sz="1600">
                <a:cs typeface="Times New Roman" pitchFamily="18" charset="0"/>
              </a:defRPr>
            </a:lvl1pPr>
          </a:lstStyle>
          <a:p>
            <a:pPr algn="l">
              <a:lnSpc>
                <a:spcPts val="2000"/>
              </a:lnSpc>
            </a:pP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flipH="1">
            <a:off x="350348" y="771551"/>
            <a:ext cx="5589804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работодателей </a:t>
            </a:r>
            <a:endParaRPr lang="ru-RU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" descr="S:\!PROJECTS\!PROJECTS\Департамент труда и занятости\Презентация\скрин\детали\7Frame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85851"/>
          <a:stretch/>
        </p:blipFill>
        <p:spPr bwMode="auto">
          <a:xfrm>
            <a:off x="0" y="-27114"/>
            <a:ext cx="9144000" cy="722357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00663" y="221468"/>
            <a:ext cx="8943337" cy="348813"/>
          </a:xfrm>
          <a:prstGeom prst="rect">
            <a:avLst/>
          </a:prstGeom>
          <a:solidFill>
            <a:srgbClr val="F7E3E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2000"/>
              </a:lnSpc>
              <a:defRPr sz="3200" b="0" u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>
                <a:solidFill>
                  <a:prstClr val="white"/>
                </a:solidFill>
              </a:rPr>
              <a:t>                       </a:t>
            </a: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участия в проекте</a:t>
            </a:r>
            <a:endParaRPr lang="ru-RU" sz="2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0349" y="2006718"/>
            <a:ext cx="5589803" cy="230832"/>
          </a:xfrm>
          <a:prstGeom prst="rect">
            <a:avLst/>
          </a:prstGeom>
          <a:solidFill>
            <a:srgbClr val="F7E3E1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9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ПРОИЗВОДИТЕЛЬНОСТИ ТРУДА</a:t>
            </a:r>
            <a:endParaRPr lang="ru-RU" sz="9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15684" y="590580"/>
            <a:ext cx="820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 smtClean="0">
              <a:solidFill>
                <a:srgbClr val="C33469"/>
              </a:solidFill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18478" y="4480378"/>
            <a:ext cx="427285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buClr>
                <a:srgbClr val="C33469"/>
              </a:buClr>
            </a:pPr>
            <a:endParaRPr lang="ru-RU" sz="1400" dirty="0" smtClean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348" y="2391439"/>
            <a:ext cx="5589804" cy="230832"/>
          </a:xfrm>
          <a:prstGeom prst="rect">
            <a:avLst/>
          </a:prstGeom>
          <a:solidFill>
            <a:srgbClr val="FAE6E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9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ВОВЛЕЧЕННОСТИ ПЕРСОНАЛА</a:t>
            </a:r>
            <a:endParaRPr lang="ru-RU" sz="9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20272" y="1723556"/>
            <a:ext cx="72008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6372200" y="2775431"/>
            <a:ext cx="2664298" cy="369332"/>
          </a:xfrm>
          <a:prstGeom prst="rect">
            <a:avLst/>
          </a:prstGeom>
          <a:solidFill>
            <a:srgbClr val="FAE6E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9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СИСТЕМЫ ЗАНЯТОСТИ </a:t>
            </a:r>
            <a:endParaRPr lang="ru-RU" sz="9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361909" y="1608139"/>
            <a:ext cx="5578243" cy="230832"/>
          </a:xfrm>
          <a:prstGeom prst="rect">
            <a:avLst/>
          </a:prstGeom>
          <a:solidFill>
            <a:srgbClr val="FAE6E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БЫСТРЕЕ И КАЧЕСТВЕННЕЕ ЗАКРЫВАТЬ ВАКАНСИИ</a:t>
            </a:r>
            <a:endParaRPr lang="ru-RU" sz="9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2" descr="\\fileserverogv\Deptruda\0  Общая папка\БРЕНДБУК нац проекты\Производительность труда\Logo\Производительность_труда_лого_лев_инверсия_цве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" y="-31957"/>
            <a:ext cx="1126220" cy="72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 rot="10800000" flipV="1">
            <a:off x="364288" y="2798789"/>
            <a:ext cx="5575864" cy="369332"/>
          </a:xfrm>
          <a:prstGeom prst="rect">
            <a:avLst/>
          </a:prstGeom>
          <a:solidFill>
            <a:srgbClr val="F7E3E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9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ПЕРЕОБУЧИТЬ, ПОВЫСИТЬ КВАЛИФИКАЦИЮ СВОИХ РАБОТНИКОВ С ВОЗМОЖНОСТЬЮ КОМПЕНСАЦИИ ЗАТРАТ ПРИ ГОСУДАРСТВЕННОЙ ПОДДЕРЖКЕ</a:t>
            </a:r>
            <a:endParaRPr lang="ru-RU" sz="9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 rot="10800000" flipH="1" flipV="1">
            <a:off x="6365902" y="1183050"/>
            <a:ext cx="2664298" cy="230832"/>
          </a:xfrm>
          <a:prstGeom prst="rect">
            <a:avLst/>
          </a:prstGeom>
          <a:solidFill>
            <a:srgbClr val="FAE6E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9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ЗАНЯТОСТИ</a:t>
            </a:r>
            <a:endParaRPr lang="ru-RU" sz="9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56809" y="1215752"/>
            <a:ext cx="5583343" cy="230832"/>
          </a:xfrm>
          <a:prstGeom prst="rect">
            <a:avLst/>
          </a:prstGeom>
          <a:solidFill>
            <a:srgbClr val="F7E3E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КОМПЕТЕНЦИИ ДЛЯ ПЕРСОНАЛА</a:t>
            </a:r>
            <a:endParaRPr lang="ru-RU" sz="9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6385475" y="2147140"/>
            <a:ext cx="266429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органов службы занятости</a:t>
            </a:r>
            <a:endParaRPr lang="ru-RU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72200" y="3256704"/>
            <a:ext cx="2676891" cy="369332"/>
          </a:xfrm>
          <a:prstGeom prst="rect">
            <a:avLst/>
          </a:prstGeom>
          <a:solidFill>
            <a:srgbClr val="FAE6E6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9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ПОВЫШЕНИЯ ПРОИЗВОДИТЕЛЬНОСТИ ТРУДА</a:t>
            </a:r>
            <a:endParaRPr lang="ru-RU" sz="9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10800000" flipH="1" flipV="1">
            <a:off x="6359606" y="762520"/>
            <a:ext cx="267689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работников</a:t>
            </a:r>
            <a:endParaRPr lang="ru-RU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10800000" flipV="1">
            <a:off x="6359606" y="3776722"/>
            <a:ext cx="2689484" cy="523220"/>
          </a:xfrm>
          <a:prstGeom prst="rect">
            <a:avLst/>
          </a:prstGeom>
          <a:solidFill>
            <a:srgbClr val="FAE6E6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9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СТИМУЛИРОВАНИЕ ИНТЕРЕСА К  ПОВЫШЕНИЮ ПРОИЗВОДИТЕЛЬНОСТИ ТРУДА СО СТОРОНЫ ПРЕДПРИЯТИЙ</a:t>
            </a:r>
            <a:endParaRPr lang="ru-RU" sz="9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rot="10800000" flipH="1" flipV="1">
            <a:off x="6372198" y="1563639"/>
            <a:ext cx="2664298" cy="369332"/>
          </a:xfrm>
          <a:prstGeom prst="rect">
            <a:avLst/>
          </a:prstGeom>
          <a:solidFill>
            <a:srgbClr val="FAE6E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9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НОВЫХ НАВЫКОВ И КОМПЕТЕНТНОСТЕЙ</a:t>
            </a:r>
            <a:endParaRPr lang="ru-RU" sz="9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10800000" flipV="1">
            <a:off x="361908" y="3413569"/>
            <a:ext cx="5578243" cy="523220"/>
          </a:xfrm>
          <a:prstGeom prst="rect">
            <a:avLst/>
          </a:prstGeom>
          <a:solidFill>
            <a:srgbClr val="FAEDE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9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ОПТИМИЗИРОВАТЬ ПРОЦЕССЫ, СОКРАТИТЬ ИХ ИЗДЕРЖКИ, ПОВЫСИТЬ КАЧЕСТВО И КОНКУРЕНТОСПОСОБНОСТЬ ПРОДУКЦИИ ПУТЕМ ПЕРЕОБУЧЕНИЯ И ПОВЫШЕНИЯ КВАЛИФИКАЦИИ СВОИХ РАБОТНИКОВ</a:t>
            </a:r>
            <a:endParaRPr lang="ru-RU" sz="9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трелка влево 24"/>
          <p:cNvSpPr/>
          <p:nvPr/>
        </p:nvSpPr>
        <p:spPr>
          <a:xfrm rot="16200000">
            <a:off x="3203466" y="908001"/>
            <a:ext cx="16003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лево 25"/>
          <p:cNvSpPr/>
          <p:nvPr/>
        </p:nvSpPr>
        <p:spPr>
          <a:xfrm rot="16200000">
            <a:off x="3203466" y="1284287"/>
            <a:ext cx="16003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лево 30"/>
          <p:cNvSpPr/>
          <p:nvPr/>
        </p:nvSpPr>
        <p:spPr>
          <a:xfrm rot="16200000">
            <a:off x="3203466" y="1676675"/>
            <a:ext cx="16003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лево 31"/>
          <p:cNvSpPr/>
          <p:nvPr/>
        </p:nvSpPr>
        <p:spPr>
          <a:xfrm rot="16200000">
            <a:off x="3203466" y="2077462"/>
            <a:ext cx="16003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лево 32"/>
          <p:cNvSpPr/>
          <p:nvPr/>
        </p:nvSpPr>
        <p:spPr>
          <a:xfrm rot="16200000">
            <a:off x="3203466" y="2465906"/>
            <a:ext cx="16003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лево 33"/>
          <p:cNvSpPr/>
          <p:nvPr/>
        </p:nvSpPr>
        <p:spPr>
          <a:xfrm rot="16200000">
            <a:off x="3162198" y="3042035"/>
            <a:ext cx="24257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лево 35"/>
          <p:cNvSpPr/>
          <p:nvPr/>
        </p:nvSpPr>
        <p:spPr>
          <a:xfrm rot="16200000">
            <a:off x="7611053" y="891768"/>
            <a:ext cx="16003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лево 37"/>
          <p:cNvSpPr/>
          <p:nvPr/>
        </p:nvSpPr>
        <p:spPr>
          <a:xfrm rot="16200000">
            <a:off x="7618032" y="1283343"/>
            <a:ext cx="16003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лево 44"/>
          <p:cNvSpPr/>
          <p:nvPr/>
        </p:nvSpPr>
        <p:spPr>
          <a:xfrm rot="16200000">
            <a:off x="7618032" y="2459974"/>
            <a:ext cx="16003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лево 46"/>
          <p:cNvSpPr/>
          <p:nvPr/>
        </p:nvSpPr>
        <p:spPr>
          <a:xfrm rot="16200000">
            <a:off x="7618032" y="2962016"/>
            <a:ext cx="16003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лево 47"/>
          <p:cNvSpPr/>
          <p:nvPr/>
        </p:nvSpPr>
        <p:spPr>
          <a:xfrm rot="16200000">
            <a:off x="7623630" y="3460402"/>
            <a:ext cx="16003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Picture 4" descr="employer Фото со стока - 22681297"/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739" y="2160888"/>
            <a:ext cx="344531" cy="30528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88" y="771550"/>
            <a:ext cx="321215" cy="29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6" descr="C:\Users\panfilovanv\Downloads\team (7).png"/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160" y="790416"/>
            <a:ext cx="360673" cy="27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66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35141"/>
              </p:ext>
            </p:extLst>
          </p:nvPr>
        </p:nvGraphicFramePr>
        <p:xfrm>
          <a:off x="251520" y="843558"/>
          <a:ext cx="8640958" cy="41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674"/>
                <a:gridCol w="1764071"/>
                <a:gridCol w="1764071"/>
                <a:gridCol w="1764071"/>
                <a:gridCol w="1764071"/>
              </a:tblGrid>
              <a:tr h="1397414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ru-RU" sz="1800" b="1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профессиональной компетентности работников и получение практических навыков</a:t>
                      </a:r>
                      <a:endParaRPr lang="ru-RU" sz="18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9741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9741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3" name="Picture 2" descr="S:\!PROJECTS\!PROJECTS\Департамент труда и занятости\Презентация\скрин\детали\7Frame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85851"/>
          <a:stretch/>
        </p:blipFill>
        <p:spPr bwMode="auto">
          <a:xfrm>
            <a:off x="0" y="1"/>
            <a:ext cx="9144000" cy="700088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07504" y="71057"/>
            <a:ext cx="903649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PF Din Text Comp Pro" pitchFamily="2" charset="0"/>
              </a:defRPr>
            </a:lvl1pPr>
          </a:lstStyle>
          <a:p>
            <a:r>
              <a:rPr lang="ru-RU" dirty="0" smtClean="0">
                <a:latin typeface="+mj-lt"/>
                <a:cs typeface="Times New Roman" pitchFamily="18" charset="0"/>
              </a:rPr>
              <a:t>                </a:t>
            </a: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РЕКОМЕНДОВАННЫЕ НАПРАВЛЕНИЯ ПОДГОТОВКИ</a:t>
            </a:r>
            <a:endParaRPr lang="ru-RU" sz="2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0978" y="1693456"/>
            <a:ext cx="1845646" cy="451406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</a:t>
            </a:r>
          </a:p>
          <a:p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b="1" i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цифровизация</a:t>
            </a:r>
            <a:endParaRPr lang="ru-RU" sz="1200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6623" y="1808343"/>
            <a:ext cx="1661653" cy="2718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dirty="0"/>
              <a:t> 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Бизнес-процессы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78276" y="1636309"/>
            <a:ext cx="1845646" cy="630942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dirty="0"/>
              <a:t> </a:t>
            </a:r>
            <a:r>
              <a:rPr lang="ru-RU" dirty="0"/>
              <a:t> 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Инженерные и производственные компетенции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60" y="3327957"/>
            <a:ext cx="1845646" cy="277768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dirty="0"/>
              <a:t> </a:t>
            </a:r>
            <a:r>
              <a:rPr lang="ru-RU" dirty="0"/>
              <a:t> 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Логистика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2415" y="3191232"/>
            <a:ext cx="1845646" cy="45730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dirty="0"/>
              <a:t> </a:t>
            </a:r>
            <a:r>
              <a:rPr lang="ru-RU" dirty="0"/>
              <a:t> 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Операционный менеджмент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14115" y="3272792"/>
            <a:ext cx="1845646" cy="277768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dirty="0"/>
              <a:t> </a:t>
            </a:r>
            <a:r>
              <a:rPr lang="ru-RU" dirty="0"/>
              <a:t> 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74502" y="3043148"/>
            <a:ext cx="1944224" cy="630942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600" b="0">
                <a:cs typeface="Times New Roman" pitchFamily="18" charset="0"/>
              </a:defRPr>
            </a:lvl1pPr>
          </a:lstStyle>
          <a:p>
            <a:r>
              <a:rPr lang="en-US" sz="1500" dirty="0"/>
              <a:t> </a:t>
            </a:r>
            <a:r>
              <a:rPr lang="ru-RU" sz="1500" dirty="0"/>
              <a:t> 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Построение системы управления затратами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07956" y="3198051"/>
            <a:ext cx="1845646" cy="451406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dirty="0"/>
              <a:t> </a:t>
            </a:r>
            <a:r>
              <a:rPr lang="ru-RU" dirty="0"/>
              <a:t> </a:t>
            </a:r>
            <a:r>
              <a:rPr lang="en-US" dirty="0"/>
              <a:t> 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Продажи</a:t>
            </a:r>
          </a:p>
          <a:p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маркетинг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88" y="4454452"/>
            <a:ext cx="1913452" cy="630942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dirty="0"/>
              <a:t> </a:t>
            </a:r>
            <a:r>
              <a:rPr lang="ru-RU" dirty="0"/>
              <a:t> </a:t>
            </a:r>
            <a:r>
              <a:rPr lang="ru-RU" sz="1200" b="1" i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Профподготовка</a:t>
            </a:r>
            <a:endParaRPr lang="ru-RU" sz="1200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рабочим профессиям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78088" y="4609747"/>
            <a:ext cx="1845646" cy="45730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dirty="0"/>
              <a:t> </a:t>
            </a:r>
            <a:r>
              <a:rPr lang="ru-RU" dirty="0"/>
              <a:t> 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</a:t>
            </a:r>
          </a:p>
          <a:p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поставщиками</a:t>
            </a:r>
            <a:r>
              <a:rPr lang="ru-RU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18442" y="4456049"/>
            <a:ext cx="1845646" cy="630942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dirty="0"/>
              <a:t> 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Развитие системы менеджмента качества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18650" y="4598734"/>
            <a:ext cx="1845646" cy="451406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dirty="0"/>
              <a:t> </a:t>
            </a:r>
            <a:r>
              <a:rPr lang="ru-RU" dirty="0"/>
              <a:t> 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</a:t>
            </a:r>
          </a:p>
          <a:p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данных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78477" y="4609747"/>
            <a:ext cx="1845646" cy="451406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dirty="0"/>
              <a:t> 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Управление проектами </a:t>
            </a:r>
          </a:p>
        </p:txBody>
      </p:sp>
      <p:pic>
        <p:nvPicPr>
          <p:cNvPr id="9218" name="Picture 2" descr="C:\Users\panfilovanv\Downloads\interactiv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060" y="952418"/>
            <a:ext cx="659715" cy="65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panfilovanv\Downloads\collaboration (1)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554" y="2402464"/>
            <a:ext cx="661370" cy="6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panfilovanv\Downloads\logistics-delivery-truck-and-clock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54" y="2383919"/>
            <a:ext cx="786658" cy="78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panfilovanv\Downloads\process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360" y="2364746"/>
            <a:ext cx="686421" cy="6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panfilovanv\Downloads\planning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2456195"/>
            <a:ext cx="642107" cy="6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panfilovanv\Downloads\cost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818" y="2410157"/>
            <a:ext cx="545219" cy="54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:\Users\panfilovanv\Downloads\research (2)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357" y="982630"/>
            <a:ext cx="653678" cy="6536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xtLst/>
        </p:spPr>
      </p:pic>
      <p:pic>
        <p:nvPicPr>
          <p:cNvPr id="9227" name="Picture 11" descr="C:\Users\panfilovanv\Downloads\productivity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514" y="3813415"/>
            <a:ext cx="707450" cy="70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 descr="C:\Users\panfilovanv\Downloads\management (1)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23" y="3842075"/>
            <a:ext cx="650131" cy="65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C:\Users\panfilovanv\Downloads\technical-support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6" y="3813415"/>
            <a:ext cx="599719" cy="59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Picture 15" descr="C:\Users\panfilovanv\Downloads\management (2)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726" y="3778309"/>
            <a:ext cx="672821" cy="67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C:\Users\panfilovanv\Downloads\delivery-truck.png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206" y="3706372"/>
            <a:ext cx="835575" cy="83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3" name="Picture 17" descr="C:\Users\panfilovanv\Downloads\idea.png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105" y="910206"/>
            <a:ext cx="718762" cy="71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\\fileserverogv\Deptruda\0  Общая папка\БРЕНДБУК нац проекты\Производительность труда\Logo\Производительность_труда_лого_лев_инверсия_цвет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1163709" cy="7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5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S:\!PROJECTS\!PROJECTS\Департамент труда и занятости\Презентация\скрин\детали\Fra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6" y="0"/>
            <a:ext cx="8460434" cy="5143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35" name="Picture 2" descr="S:\!PROJECTS\!PROJECTS\Департамент труда и занятости\Презентация\скрин\детали\7Frame.png"/>
          <p:cNvPicPr>
            <a:picLocks noChangeAspect="1" noChangeArrowheads="1"/>
          </p:cNvPicPr>
          <p:nvPr/>
        </p:nvPicPr>
        <p:blipFill rotWithShape="1">
          <a:blip r:embed="rId4" cstate="print"/>
          <a:srcRect r="50484" b="85851"/>
          <a:stretch/>
        </p:blipFill>
        <p:spPr bwMode="auto">
          <a:xfrm>
            <a:off x="0" y="4629136"/>
            <a:ext cx="9144000" cy="551815"/>
          </a:xfrm>
          <a:prstGeom prst="rect">
            <a:avLst/>
          </a:prstGeom>
          <a:noFill/>
        </p:spPr>
      </p:pic>
      <p:sp>
        <p:nvSpPr>
          <p:cNvPr id="61" name="TextBox 60"/>
          <p:cNvSpPr txBox="1"/>
          <p:nvPr/>
        </p:nvSpPr>
        <p:spPr>
          <a:xfrm>
            <a:off x="5285607" y="705252"/>
            <a:ext cx="3845799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600"/>
              </a:lnSpc>
              <a:defRPr sz="1600">
                <a:cs typeface="Times New Roman" pitchFamily="18" charset="0"/>
              </a:defRPr>
            </a:lvl1pPr>
          </a:lstStyle>
          <a:p>
            <a:pPr algn="l">
              <a:lnSpc>
                <a:spcPts val="2000"/>
              </a:lnSpc>
            </a:pP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flipH="1">
            <a:off x="473438" y="4132455"/>
            <a:ext cx="267487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i="1" dirty="0" smtClean="0">
                <a:solidFill>
                  <a:srgbClr val="C00000"/>
                </a:solidFill>
              </a:rPr>
              <a:t>Работодатель – участник национального проекта 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63394" y="3827581"/>
            <a:ext cx="207864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i="1" dirty="0">
                <a:solidFill>
                  <a:srgbClr val="C00000"/>
                </a:solidFill>
              </a:rPr>
              <a:t>Образовательная организация</a:t>
            </a:r>
          </a:p>
        </p:txBody>
      </p:sp>
      <p:pic>
        <p:nvPicPr>
          <p:cNvPr id="27" name="Picture 2" descr="S:\!PROJECTS\!PROJECTS\Департамент труда и занятости\Презентация\скрин\детали\7Frame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85851"/>
          <a:stretch/>
        </p:blipFill>
        <p:spPr bwMode="auto">
          <a:xfrm>
            <a:off x="0" y="-27114"/>
            <a:ext cx="9144000" cy="722357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00664" y="123478"/>
            <a:ext cx="8943336" cy="348813"/>
          </a:xfrm>
          <a:prstGeom prst="rect">
            <a:avLst/>
          </a:prstGeom>
          <a:solidFill>
            <a:srgbClr val="F7E3E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2000"/>
              </a:lnSpc>
              <a:defRPr sz="3200" b="0" u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>
                <a:solidFill>
                  <a:prstClr val="white"/>
                </a:solidFill>
              </a:rPr>
              <a:t>                                  </a:t>
            </a: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 обучения работников</a:t>
            </a:r>
            <a:endParaRPr lang="ru-RU" sz="2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59272" y="2041895"/>
            <a:ext cx="2182856" cy="707886"/>
          </a:xfrm>
          <a:prstGeom prst="rect">
            <a:avLst/>
          </a:prstGeom>
          <a:solidFill>
            <a:srgbClr val="FAEDEC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1000" i="1" dirty="0" smtClean="0">
                <a:solidFill>
                  <a:schemeClr val="tx2">
                    <a:lumMod val="50000"/>
                  </a:schemeClr>
                </a:solidFill>
              </a:rPr>
              <a:t>3. Получение </a:t>
            </a:r>
            <a:r>
              <a:rPr lang="ru-RU" sz="1000" i="1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1000" i="1" dirty="0" smtClean="0">
                <a:solidFill>
                  <a:schemeClr val="tx2">
                    <a:lumMod val="50000"/>
                  </a:schemeClr>
                </a:solidFill>
              </a:rPr>
              <a:t>убсидии на возмещение затрат (авансирование - 30 %, по окончании обучения 70%).</a:t>
            </a:r>
            <a:endParaRPr lang="ru-RU" sz="10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15684" y="590580"/>
            <a:ext cx="820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 smtClean="0">
              <a:solidFill>
                <a:srgbClr val="C33469"/>
              </a:solidFill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18478" y="4480378"/>
            <a:ext cx="427285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buClr>
                <a:srgbClr val="C33469"/>
              </a:buClr>
            </a:pPr>
            <a:endParaRPr lang="ru-RU" sz="1400" dirty="0" smtClean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4777894"/>
            <a:ext cx="9131404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buClr>
                <a:srgbClr val="C33469"/>
              </a:buClr>
            </a:pPr>
            <a:r>
              <a:rPr lang="ru-RU" sz="1400" dirty="0" smtClean="0">
                <a:solidFill>
                  <a:prstClr val="white"/>
                </a:solidFill>
                <a:cs typeface="Times New Roman" pitchFamily="18" charset="0"/>
              </a:rPr>
              <a:t>                                                                       </a:t>
            </a:r>
          </a:p>
        </p:txBody>
      </p:sp>
      <p:sp>
        <p:nvSpPr>
          <p:cNvPr id="40" name="TextBox 39"/>
          <p:cNvSpPr txBox="1"/>
          <p:nvPr/>
        </p:nvSpPr>
        <p:spPr>
          <a:xfrm rot="10800000" flipV="1">
            <a:off x="3275856" y="3317551"/>
            <a:ext cx="2376264" cy="400110"/>
          </a:xfrm>
          <a:prstGeom prst="rect">
            <a:avLst/>
          </a:prstGeom>
          <a:solidFill>
            <a:srgbClr val="F7E3E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1000" i="1" dirty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ru-RU" sz="1000" i="1" dirty="0" smtClean="0">
                <a:solidFill>
                  <a:schemeClr val="tx2">
                    <a:lumMod val="50000"/>
                  </a:schemeClr>
                </a:solidFill>
              </a:rPr>
              <a:t>. Договор на оказание образовательных услуг</a:t>
            </a:r>
            <a:endParaRPr lang="ru-RU" sz="10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7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551" y="3280604"/>
            <a:ext cx="522558" cy="5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561" y="3522835"/>
            <a:ext cx="57943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88019" y="1723556"/>
            <a:ext cx="72008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employer Фото со стока - 22681297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561" y="524126"/>
            <a:ext cx="804903" cy="71320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2" name="TextBox 31"/>
          <p:cNvSpPr txBox="1"/>
          <p:nvPr/>
        </p:nvSpPr>
        <p:spPr>
          <a:xfrm rot="10800000" flipV="1">
            <a:off x="683568" y="1227501"/>
            <a:ext cx="3312367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Дептруда и занятости Югры, </a:t>
            </a:r>
          </a:p>
          <a:p>
            <a:r>
              <a:rPr lang="ru-RU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занятости</a:t>
            </a:r>
            <a:endParaRPr lang="ru-RU" sz="12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1682346" y="2488610"/>
            <a:ext cx="1202985" cy="1015663"/>
          </a:xfrm>
          <a:prstGeom prst="rect">
            <a:avLst/>
          </a:prstGeom>
          <a:solidFill>
            <a:srgbClr val="FAEDE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b="1" i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ru-RU" sz="1000" b="1" i="1" dirty="0" smtClean="0">
                <a:solidFill>
                  <a:schemeClr val="tx2">
                    <a:lumMod val="50000"/>
                  </a:schemeClr>
                </a:solidFill>
              </a:rPr>
              <a:t>. Договор на предоставление субсидии в системе «Электронный бюджет»  </a:t>
            </a:r>
            <a:endParaRPr lang="ru-RU" sz="1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4" name="Picture 2" descr="\\fileserverogv\Deptruda\0  Общая папка\БРЕНДБУК нац проекты\Производительность труда\Logo\Производительность_труда_лого_лев_инверсия_цвет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117"/>
            <a:ext cx="1281061" cy="73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 rot="10800000" flipH="1" flipV="1">
            <a:off x="7598174" y="1493148"/>
            <a:ext cx="125936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i="1" dirty="0" smtClean="0">
                <a:solidFill>
                  <a:srgbClr val="C00000"/>
                </a:solidFill>
              </a:rPr>
              <a:t>Работники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 rot="10800000" flipV="1">
            <a:off x="3275856" y="4047413"/>
            <a:ext cx="2520280" cy="246221"/>
          </a:xfrm>
          <a:prstGeom prst="rect">
            <a:avLst/>
          </a:prstGeom>
          <a:solidFill>
            <a:srgbClr val="FAE6E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1000" i="1" dirty="0" smtClean="0">
                <a:solidFill>
                  <a:schemeClr val="accent6">
                    <a:lumMod val="50000"/>
                  </a:schemeClr>
                </a:solidFill>
              </a:rPr>
              <a:t>5. Направление работников на обучение</a:t>
            </a:r>
            <a:endParaRPr lang="ru-RU" sz="10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4" name="Picture 6" descr="job interview symbol Фото со стока - 25119245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187" y="1606589"/>
            <a:ext cx="772527" cy="7725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xtLst/>
        </p:spPr>
      </p:pic>
      <p:pic>
        <p:nvPicPr>
          <p:cNvPr id="59" name="Picture 6" descr="C:\Users\panfilovanv\Downloads\team (7).png"/>
          <p:cNvPicPr>
            <a:picLocks noChangeAspect="1" noChangeArrowheads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965" y="666172"/>
            <a:ext cx="798298" cy="60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 flipH="1">
            <a:off x="7592671" y="1801036"/>
            <a:ext cx="1443825" cy="707886"/>
          </a:xfrm>
          <a:prstGeom prst="rect">
            <a:avLst/>
          </a:prstGeom>
          <a:solidFill>
            <a:srgbClr val="FAEDE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1000" i="1" dirty="0">
                <a:solidFill>
                  <a:schemeClr val="tx2">
                    <a:lumMod val="50000"/>
                  </a:schemeClr>
                </a:solidFill>
              </a:rPr>
              <a:t>7</a:t>
            </a:r>
            <a:r>
              <a:rPr lang="ru-RU" sz="1000" i="1" dirty="0" smtClean="0">
                <a:solidFill>
                  <a:schemeClr val="tx2">
                    <a:lumMod val="50000"/>
                  </a:schemeClr>
                </a:solidFill>
              </a:rPr>
              <a:t>. Сохранение занятости (не менее 85 % от обученных работников)</a:t>
            </a:r>
            <a:endParaRPr lang="ru-RU" sz="10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6" name="Нашивка 65"/>
          <p:cNvSpPr/>
          <p:nvPr/>
        </p:nvSpPr>
        <p:spPr>
          <a:xfrm rot="16200000">
            <a:off x="509910" y="2228249"/>
            <a:ext cx="223786" cy="296729"/>
          </a:xfrm>
          <a:prstGeom prst="chevron">
            <a:avLst/>
          </a:prstGeom>
          <a:solidFill>
            <a:srgbClr val="C33469"/>
          </a:solidFill>
          <a:ln w="12700">
            <a:solidFill>
              <a:srgbClr val="C3346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85087" y="1808186"/>
            <a:ext cx="1317296" cy="1169551"/>
          </a:xfrm>
          <a:prstGeom prst="rect">
            <a:avLst/>
          </a:prstGeom>
          <a:solidFill>
            <a:srgbClr val="FAE6E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2">
                    <a:lumMod val="50000"/>
                  </a:schemeClr>
                </a:solidFill>
              </a:rPr>
              <a:t>1. Заявление в центр занятости на предоставление субсидии (документы + список работников на обучение) </a:t>
            </a:r>
            <a:endParaRPr lang="ru-RU" sz="1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3482752" y="1741543"/>
            <a:ext cx="156395" cy="300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 rot="10800000">
            <a:off x="1124666" y="2996442"/>
            <a:ext cx="156395" cy="11179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 rot="16200000">
            <a:off x="6001567" y="3908396"/>
            <a:ext cx="156395" cy="5672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 rot="12812185">
            <a:off x="6714813" y="2929342"/>
            <a:ext cx="195276" cy="411659"/>
          </a:xfrm>
          <a:prstGeom prst="downArrow">
            <a:avLst>
              <a:gd name="adj1" fmla="val 50000"/>
              <a:gd name="adj2" fmla="val 555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 rot="12812185">
            <a:off x="6997533" y="1067362"/>
            <a:ext cx="196183" cy="582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войная стрелка влево/вправо 50"/>
          <p:cNvSpPr/>
          <p:nvPr/>
        </p:nvSpPr>
        <p:spPr>
          <a:xfrm rot="16200000">
            <a:off x="1844281" y="2002969"/>
            <a:ext cx="764951" cy="225990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Двойная стрелка влево/вправо 51"/>
          <p:cNvSpPr/>
          <p:nvPr/>
        </p:nvSpPr>
        <p:spPr>
          <a:xfrm>
            <a:off x="2339751" y="3725606"/>
            <a:ext cx="4023643" cy="225990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4252864" y="666172"/>
            <a:ext cx="2699055" cy="774250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7E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работников по договору с образовательной организацией </a:t>
            </a:r>
            <a:endParaRPr lang="ru-RU" sz="11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трелка вниз 44"/>
          <p:cNvSpPr/>
          <p:nvPr/>
        </p:nvSpPr>
        <p:spPr>
          <a:xfrm rot="10800000">
            <a:off x="7853017" y="1196956"/>
            <a:ext cx="156395" cy="2815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6012161" y="2305784"/>
            <a:ext cx="1512168" cy="553998"/>
          </a:xfrm>
          <a:prstGeom prst="rect">
            <a:avLst/>
          </a:prstGeom>
          <a:solidFill>
            <a:srgbClr val="FAE6E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1000" i="1" dirty="0">
                <a:solidFill>
                  <a:schemeClr val="tx2">
                    <a:lumMod val="50000"/>
                  </a:schemeClr>
                </a:solidFill>
              </a:rPr>
              <a:t>6</a:t>
            </a:r>
            <a:r>
              <a:rPr lang="ru-RU" sz="1000" i="1" dirty="0" smtClean="0">
                <a:solidFill>
                  <a:schemeClr val="tx2">
                    <a:lumMod val="50000"/>
                  </a:schemeClr>
                </a:solidFill>
              </a:rPr>
              <a:t>. Документы об образовании и (или) квалификации</a:t>
            </a:r>
            <a:endParaRPr lang="ru-RU" sz="10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8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879791"/>
              </p:ext>
            </p:extLst>
          </p:nvPr>
        </p:nvGraphicFramePr>
        <p:xfrm>
          <a:off x="251520" y="843559"/>
          <a:ext cx="8568954" cy="4192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59"/>
                <a:gridCol w="1428159"/>
                <a:gridCol w="1428159"/>
                <a:gridCol w="1428159"/>
                <a:gridCol w="1428159"/>
                <a:gridCol w="1428159"/>
              </a:tblGrid>
              <a:tr h="139741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9741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9741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0" y="1001996"/>
            <a:ext cx="961079" cy="74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987426"/>
            <a:ext cx="1147738" cy="66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220" y="1025285"/>
            <a:ext cx="1152128" cy="70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S:\!PROJECTS\!PROJECTS\Департамент труда и занятости\Презентация\скрин\детали\7Frame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85851"/>
          <a:stretch/>
        </p:blipFill>
        <p:spPr bwMode="auto">
          <a:xfrm>
            <a:off x="0" y="0"/>
            <a:ext cx="9144000" cy="7028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1115616" y="147304"/>
            <a:ext cx="802838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PF Din Text Comp Pro" pitchFamily="2" charset="0"/>
              </a:defRPr>
            </a:lvl1pPr>
          </a:lstStyle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Предприятия Югры – участники  национального проекта</a:t>
            </a:r>
            <a:endParaRPr lang="ru-RU" sz="2000" b="1" i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4091" y="1892788"/>
            <a:ext cx="1374279" cy="318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36000" rIns="0" bIns="36000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«Югорский промышленный холдинг»</a:t>
            </a:r>
            <a:endParaRPr lang="ru-RU" sz="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09344" y="1888068"/>
            <a:ext cx="1375200" cy="318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36000" rIns="0" bIns="36000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«Сургутмебель»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39554" y="1888068"/>
            <a:ext cx="1375200" cy="318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36000" rIns="0" bIns="36000" rtlCol="0" anchor="ctr" anchorCtr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«ГК «Северавтодор»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0056" y="3290352"/>
            <a:ext cx="1374279" cy="320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36000" rIns="0" bIns="36000" rtlCol="0" anchor="ctr" anchorCtr="0">
            <a:noAutofit/>
          </a:bodyPr>
          <a:lstStyle/>
          <a:p>
            <a:pPr algn="ctr"/>
            <a:r>
              <a:rPr lang="ru-RU" sz="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sz="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Северречфлот</a:t>
            </a:r>
            <a:r>
              <a:rPr lang="ru-RU" sz="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05309" y="3285632"/>
            <a:ext cx="1375200" cy="318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36000" rIns="0" bIns="36000" rtlCol="0" anchor="ctr" anchorCtr="0">
            <a:no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«УК «Монолит»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39554" y="3285632"/>
            <a:ext cx="1375200" cy="318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36000" rIns="0" bIns="36000" rtlCol="0" anchor="ctr" anchorCtr="0">
            <a:no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4561204" y="3288255"/>
            <a:ext cx="1375200" cy="320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36000" rIns="0" bIns="36000" rtlCol="0" anchor="ctr" anchorCtr="0">
            <a:no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5995160" y="3283310"/>
            <a:ext cx="1375200" cy="320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36000" rIns="0" bIns="36000" rtlCol="0" anchor="ctr" anchorCtr="0">
            <a:no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7415019" y="3288255"/>
            <a:ext cx="1375200" cy="320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36000" rIns="0" bIns="36000" rtlCol="0" anchor="ctr" anchorCtr="0">
            <a:no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70836" y="4686744"/>
            <a:ext cx="1375200" cy="19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36000" rIns="0" bIns="36000" rtlCol="0">
            <a:spAutoFit/>
          </a:bodyPr>
          <a:lstStyle/>
          <a:p>
            <a:pPr algn="ctr"/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31840" y="3325328"/>
            <a:ext cx="1375200" cy="195814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 «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Радужныйтеплосеть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64952" y="3287719"/>
            <a:ext cx="1375200" cy="195814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«Обь-Регион»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999195" y="3288255"/>
            <a:ext cx="1375200" cy="3035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36000" rIns="0" bIns="36000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sz="75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lang="ru-RU" sz="75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Нижневартовскдорсервис</a:t>
            </a:r>
            <a:r>
              <a:rPr lang="ru-RU" sz="7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444810" y="3347626"/>
            <a:ext cx="1375200" cy="195814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СГМУП «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Горводоканал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69133" y="4753379"/>
            <a:ext cx="1375200" cy="1958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36000" rIns="0" bIns="36000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МУП «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Тепловодоканал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975696" y="4745550"/>
            <a:ext cx="1419152" cy="195814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ООО «Континент-Сервис»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7422836" y="4744317"/>
            <a:ext cx="1280695" cy="195814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ООО «Компания Эскимос»</a:t>
            </a:r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4551984" y="1531341"/>
            <a:ext cx="1280695" cy="195814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21" y="931220"/>
            <a:ext cx="1062636" cy="89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996" y="872570"/>
            <a:ext cx="1200888" cy="88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738454" y="911544"/>
            <a:ext cx="1320599" cy="9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 descr="\\fileserverogv\Deptruda\0  Общая папка\БРЕНДБУК нац проекты\Производительность труда\Logo\Производительность_труда_лого_лев_инверсия_цвет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1115615" cy="69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ite nam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669" y="931220"/>
            <a:ext cx="1043582" cy="85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dn.bitrix24.ru/b9416973/landing/e27/e274ff540071da787203e90daf6bba52/logo_grouphms_nrs_400x20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828" y="897556"/>
            <a:ext cx="1297821" cy="85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4564952" y="1893934"/>
            <a:ext cx="1375200" cy="318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36000" rIns="0" bIns="36000" rtlCol="0" anchor="ctr" anchorCtr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«Водоканал»</a:t>
            </a:r>
          </a:p>
          <a:p>
            <a:endParaRPr lang="ru-RU" dirty="0"/>
          </a:p>
        </p:txBody>
      </p:sp>
      <p:pic>
        <p:nvPicPr>
          <p:cNvPr id="1030" name="Picture 6" descr="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01" y="2283718"/>
            <a:ext cx="133563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rts-rad.ru/images/emblema_rts_small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463" y="2283718"/>
            <a:ext cx="1228581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_x0020_1" descr="cid:image001.jpg@01CF5D51.EF712EA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31220"/>
            <a:ext cx="1008112" cy="89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1835697" y="2283718"/>
            <a:ext cx="1147738" cy="936104"/>
            <a:chOff x="1314" y="747"/>
            <a:chExt cx="1980" cy="1433"/>
          </a:xfrm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1314" y="747"/>
              <a:ext cx="1980" cy="14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1491" y="927"/>
              <a:ext cx="1620" cy="1253"/>
              <a:chOff x="1491" y="927"/>
              <a:chExt cx="1620" cy="1253"/>
            </a:xfrm>
          </p:grpSpPr>
          <p:sp>
            <p:nvSpPr>
              <p:cNvPr id="13" name="Oval 8"/>
              <p:cNvSpPr>
                <a:spLocks noChangeArrowheads="1"/>
              </p:cNvSpPr>
              <p:nvPr/>
            </p:nvSpPr>
            <p:spPr bwMode="auto">
              <a:xfrm>
                <a:off x="1491" y="927"/>
                <a:ext cx="1620" cy="10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1674" y="1467"/>
                <a:ext cx="1179" cy="36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1000" b="1" kern="10" spc="0" dirty="0" smtClean="0">
                    <a:ln w="9525">
                      <a:solidFill>
                        <a:srgbClr val="003366"/>
                      </a:solidFill>
                      <a:round/>
                      <a:headEnd/>
                      <a:tailEnd/>
                    </a:ln>
                    <a:solidFill>
                      <a:srgbClr val="333399"/>
                    </a:solidFill>
                    <a:effectLst>
                      <a:outerShdw dist="35921" dir="2700000" algn="ctr" rotWithShape="0">
                        <a:srgbClr val="868686"/>
                      </a:outerShdw>
                    </a:effectLst>
                    <a:latin typeface="Arial"/>
                    <a:cs typeface="Arial"/>
                  </a:rPr>
                  <a:t>"монолит"</a:t>
                </a:r>
                <a:endParaRPr lang="ru-RU" sz="1000" b="1" kern="10" spc="0" dirty="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333399"/>
                  </a:solidFill>
                  <a:effectLst>
                    <a:outerShdw dist="35921" dir="2700000" algn="ctr" rotWithShape="0">
                      <a:srgbClr val="868686"/>
                    </a:outerShdw>
                  </a:effectLst>
                  <a:latin typeface="Arial"/>
                  <a:cs typeface="Arial"/>
                </a:endParaRPr>
              </a:p>
            </p:txBody>
          </p:sp>
          <p:grpSp>
            <p:nvGrpSpPr>
              <p:cNvPr id="15" name="Group 10"/>
              <p:cNvGrpSpPr>
                <a:grpSpLocks/>
              </p:cNvGrpSpPr>
              <p:nvPr/>
            </p:nvGrpSpPr>
            <p:grpSpPr bwMode="auto">
              <a:xfrm>
                <a:off x="1674" y="1107"/>
                <a:ext cx="1260" cy="380"/>
                <a:chOff x="0" y="73"/>
                <a:chExt cx="19998" cy="19908"/>
              </a:xfrm>
            </p:grpSpPr>
            <p:sp>
              <p:nvSpPr>
                <p:cNvPr id="17" name="Freeform 11"/>
                <p:cNvSpPr>
                  <a:spLocks/>
                </p:cNvSpPr>
                <p:nvPr/>
              </p:nvSpPr>
              <p:spPr bwMode="auto">
                <a:xfrm>
                  <a:off x="2030" y="15841"/>
                  <a:ext cx="111" cy="72"/>
                </a:xfrm>
                <a:custGeom>
                  <a:avLst/>
                  <a:gdLst>
                    <a:gd name="T0" fmla="*/ 0 w 20000"/>
                    <a:gd name="T1" fmla="*/ 10000 h 20000"/>
                    <a:gd name="T2" fmla="*/ 5714 w 20000"/>
                    <a:gd name="T3" fmla="*/ 10000 h 20000"/>
                    <a:gd name="T4" fmla="*/ 5714 w 20000"/>
                    <a:gd name="T5" fmla="*/ 10000 h 20000"/>
                    <a:gd name="T6" fmla="*/ 11429 w 20000"/>
                    <a:gd name="T7" fmla="*/ 10000 h 20000"/>
                    <a:gd name="T8" fmla="*/ 14286 w 20000"/>
                    <a:gd name="T9" fmla="*/ 10000 h 20000"/>
                    <a:gd name="T10" fmla="*/ 14286 w 20000"/>
                    <a:gd name="T11" fmla="*/ 0 h 20000"/>
                    <a:gd name="T12" fmla="*/ 17143 w 20000"/>
                    <a:gd name="T13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000" h="20000">
                      <a:moveTo>
                        <a:pt x="0" y="10000"/>
                      </a:moveTo>
                      <a:lnTo>
                        <a:pt x="5714" y="10000"/>
                      </a:lnTo>
                      <a:lnTo>
                        <a:pt x="11429" y="10000"/>
                      </a:lnTo>
                      <a:lnTo>
                        <a:pt x="14286" y="10000"/>
                      </a:lnTo>
                      <a:lnTo>
                        <a:pt x="14286" y="0"/>
                      </a:lnTo>
                      <a:lnTo>
                        <a:pt x="17143" y="0"/>
                      </a:lnTo>
                    </a:path>
                  </a:pathLst>
                </a:custGeom>
                <a:solidFill>
                  <a:srgbClr val="666666"/>
                </a:solidFill>
                <a:ln w="3175">
                  <a:solidFill>
                    <a:srgbClr val="73737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" name="Rectangle 12"/>
                <p:cNvSpPr>
                  <a:spLocks noChangeArrowheads="1"/>
                </p:cNvSpPr>
                <p:nvPr/>
              </p:nvSpPr>
              <p:spPr bwMode="auto">
                <a:xfrm>
                  <a:off x="3251" y="16021"/>
                  <a:ext cx="3092" cy="3816"/>
                </a:xfrm>
                <a:prstGeom prst="rect">
                  <a:avLst/>
                </a:prstGeom>
                <a:solidFill>
                  <a:srgbClr val="666666"/>
                </a:solidFill>
                <a:ln w="3175">
                  <a:solidFill>
                    <a:srgbClr val="737373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" name="Rectangle 13"/>
                <p:cNvSpPr>
                  <a:spLocks noChangeArrowheads="1"/>
                </p:cNvSpPr>
                <p:nvPr/>
              </p:nvSpPr>
              <p:spPr bwMode="auto">
                <a:xfrm>
                  <a:off x="4773" y="12205"/>
                  <a:ext cx="3061" cy="3708"/>
                </a:xfrm>
                <a:prstGeom prst="rect">
                  <a:avLst/>
                </a:prstGeom>
                <a:solidFill>
                  <a:srgbClr val="666666"/>
                </a:solidFill>
                <a:ln w="3175">
                  <a:solidFill>
                    <a:srgbClr val="737373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" name="Rectangle 14"/>
                <p:cNvSpPr>
                  <a:spLocks noChangeArrowheads="1"/>
                </p:cNvSpPr>
                <p:nvPr/>
              </p:nvSpPr>
              <p:spPr bwMode="auto">
                <a:xfrm>
                  <a:off x="6407" y="8425"/>
                  <a:ext cx="3140" cy="3744"/>
                </a:xfrm>
                <a:prstGeom prst="rect">
                  <a:avLst/>
                </a:prstGeom>
                <a:solidFill>
                  <a:srgbClr val="737373"/>
                </a:solidFill>
                <a:ln w="3175">
                  <a:solidFill>
                    <a:srgbClr val="737373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" name="Rectangle 15"/>
                <p:cNvSpPr>
                  <a:spLocks noChangeArrowheads="1"/>
                </p:cNvSpPr>
                <p:nvPr/>
              </p:nvSpPr>
              <p:spPr bwMode="auto">
                <a:xfrm>
                  <a:off x="6375" y="16021"/>
                  <a:ext cx="2918" cy="3852"/>
                </a:xfrm>
                <a:prstGeom prst="rect">
                  <a:avLst/>
                </a:prstGeom>
                <a:solidFill>
                  <a:srgbClr val="737373"/>
                </a:solidFill>
                <a:ln w="3175">
                  <a:solidFill>
                    <a:srgbClr val="737373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" name="Rectangle 16"/>
                <p:cNvSpPr>
                  <a:spLocks noChangeArrowheads="1"/>
                </p:cNvSpPr>
                <p:nvPr/>
              </p:nvSpPr>
              <p:spPr bwMode="auto">
                <a:xfrm>
                  <a:off x="7882" y="12205"/>
                  <a:ext cx="2950" cy="3708"/>
                </a:xfrm>
                <a:prstGeom prst="rect">
                  <a:avLst/>
                </a:prstGeom>
                <a:solidFill>
                  <a:srgbClr val="737373"/>
                </a:solidFill>
                <a:ln w="3175">
                  <a:solidFill>
                    <a:srgbClr val="737373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6090" y="4825"/>
                  <a:ext cx="1554" cy="3132"/>
                </a:xfrm>
                <a:prstGeom prst="line">
                  <a:avLst/>
                </a:prstGeom>
                <a:noFill/>
                <a:ln w="3175">
                  <a:solidFill>
                    <a:srgbClr val="8C8C8C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027" y="8029"/>
                  <a:ext cx="2585" cy="144"/>
                </a:xfrm>
                <a:prstGeom prst="line">
                  <a:avLst/>
                </a:prstGeom>
                <a:noFill/>
                <a:ln w="3175">
                  <a:solidFill>
                    <a:srgbClr val="8C8C8C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" name="Line 19"/>
                <p:cNvSpPr>
                  <a:spLocks noChangeShapeType="1"/>
                </p:cNvSpPr>
                <p:nvPr/>
              </p:nvSpPr>
              <p:spPr bwMode="auto">
                <a:xfrm>
                  <a:off x="9912" y="613"/>
                  <a:ext cx="2030" cy="3744"/>
                </a:xfrm>
                <a:prstGeom prst="line">
                  <a:avLst/>
                </a:prstGeom>
                <a:noFill/>
                <a:ln w="3175">
                  <a:solidFill>
                    <a:srgbClr val="8C8C8C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7755" y="577"/>
                  <a:ext cx="2125" cy="3960"/>
                </a:xfrm>
                <a:prstGeom prst="line">
                  <a:avLst/>
                </a:prstGeom>
                <a:noFill/>
                <a:ln w="3175">
                  <a:solidFill>
                    <a:srgbClr val="8C8C8C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3" name="Rectangle 21"/>
                <p:cNvSpPr>
                  <a:spLocks noChangeArrowheads="1"/>
                </p:cNvSpPr>
                <p:nvPr/>
              </p:nvSpPr>
              <p:spPr bwMode="auto">
                <a:xfrm>
                  <a:off x="8707" y="4717"/>
                  <a:ext cx="2712" cy="3708"/>
                </a:xfrm>
                <a:prstGeom prst="rect">
                  <a:avLst/>
                </a:prstGeom>
                <a:solidFill>
                  <a:srgbClr val="737373"/>
                </a:solidFill>
                <a:ln w="3175">
                  <a:solidFill>
                    <a:srgbClr val="8C8C8C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9" name="Line 22"/>
                <p:cNvSpPr>
                  <a:spLocks noChangeShapeType="1"/>
                </p:cNvSpPr>
                <p:nvPr/>
              </p:nvSpPr>
              <p:spPr bwMode="auto">
                <a:xfrm>
                  <a:off x="7866" y="4465"/>
                  <a:ext cx="1348" cy="36"/>
                </a:xfrm>
                <a:prstGeom prst="line">
                  <a:avLst/>
                </a:prstGeom>
                <a:noFill/>
                <a:ln w="3175">
                  <a:solidFill>
                    <a:srgbClr val="8C8C8C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2" name="Rectangle 23"/>
                <p:cNvSpPr>
                  <a:spLocks noChangeArrowheads="1"/>
                </p:cNvSpPr>
                <p:nvPr/>
              </p:nvSpPr>
              <p:spPr bwMode="auto">
                <a:xfrm>
                  <a:off x="9341" y="16021"/>
                  <a:ext cx="3251" cy="3816"/>
                </a:xfrm>
                <a:prstGeom prst="rect">
                  <a:avLst/>
                </a:prstGeom>
                <a:solidFill>
                  <a:srgbClr val="CCCCCC"/>
                </a:solidFill>
                <a:ln w="3175">
                  <a:solidFill>
                    <a:srgbClr val="8C8C8C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24" name="Rectangle 24"/>
                <p:cNvSpPr>
                  <a:spLocks noChangeArrowheads="1"/>
                </p:cNvSpPr>
                <p:nvPr/>
              </p:nvSpPr>
              <p:spPr bwMode="auto">
                <a:xfrm>
                  <a:off x="9579" y="8425"/>
                  <a:ext cx="2950" cy="3744"/>
                </a:xfrm>
                <a:prstGeom prst="rect">
                  <a:avLst/>
                </a:prstGeom>
                <a:solidFill>
                  <a:srgbClr val="CCCCCC"/>
                </a:solidFill>
                <a:ln w="3175">
                  <a:solidFill>
                    <a:srgbClr val="8C8C8C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25" name="Rectangle 25"/>
                <p:cNvSpPr>
                  <a:spLocks noChangeArrowheads="1"/>
                </p:cNvSpPr>
                <p:nvPr/>
              </p:nvSpPr>
              <p:spPr bwMode="auto">
                <a:xfrm>
                  <a:off x="10863" y="12205"/>
                  <a:ext cx="3347" cy="3744"/>
                </a:xfrm>
                <a:prstGeom prst="rect">
                  <a:avLst/>
                </a:prstGeom>
                <a:solidFill>
                  <a:srgbClr val="CCCCCC"/>
                </a:solidFill>
                <a:ln w="3175">
                  <a:solidFill>
                    <a:srgbClr val="8C8C8C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1" name="Rectangle 26"/>
                <p:cNvSpPr>
                  <a:spLocks noChangeArrowheads="1"/>
                </p:cNvSpPr>
                <p:nvPr/>
              </p:nvSpPr>
              <p:spPr bwMode="auto">
                <a:xfrm>
                  <a:off x="12576" y="16021"/>
                  <a:ext cx="3093" cy="3852"/>
                </a:xfrm>
                <a:prstGeom prst="rect">
                  <a:avLst/>
                </a:prstGeom>
                <a:solidFill>
                  <a:srgbClr val="E5E5E5"/>
                </a:solidFill>
                <a:ln w="3175">
                  <a:solidFill>
                    <a:srgbClr val="8C8C8C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3" name="Freeform 27"/>
                <p:cNvSpPr>
                  <a:spLocks/>
                </p:cNvSpPr>
                <p:nvPr/>
              </p:nvSpPr>
              <p:spPr bwMode="auto">
                <a:xfrm>
                  <a:off x="12450" y="8425"/>
                  <a:ext cx="3631" cy="3816"/>
                </a:xfrm>
                <a:custGeom>
                  <a:avLst/>
                  <a:gdLst>
                    <a:gd name="T0" fmla="*/ 0 w 20000"/>
                    <a:gd name="T1" fmla="*/ 19623 h 20000"/>
                    <a:gd name="T2" fmla="*/ 19913 w 20000"/>
                    <a:gd name="T3" fmla="*/ 19811 h 20000"/>
                    <a:gd name="T4" fmla="*/ 9083 w 20000"/>
                    <a:gd name="T5" fmla="*/ 0 h 20000"/>
                    <a:gd name="T6" fmla="*/ 437 w 20000"/>
                    <a:gd name="T7" fmla="*/ 0 h 20000"/>
                    <a:gd name="T8" fmla="*/ 437 w 20000"/>
                    <a:gd name="T9" fmla="*/ 19623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0" y="19623"/>
                      </a:moveTo>
                      <a:lnTo>
                        <a:pt x="19913" y="19811"/>
                      </a:lnTo>
                      <a:lnTo>
                        <a:pt x="9083" y="0"/>
                      </a:lnTo>
                      <a:lnTo>
                        <a:pt x="437" y="0"/>
                      </a:lnTo>
                      <a:lnTo>
                        <a:pt x="437" y="19623"/>
                      </a:lnTo>
                    </a:path>
                  </a:pathLst>
                </a:custGeom>
                <a:solidFill>
                  <a:srgbClr val="E5E5E5"/>
                </a:solidFill>
                <a:ln w="3175">
                  <a:solidFill>
                    <a:srgbClr val="8C8C8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5" name="Freeform 28"/>
                <p:cNvSpPr>
                  <a:spLocks/>
                </p:cNvSpPr>
                <p:nvPr/>
              </p:nvSpPr>
              <p:spPr bwMode="auto">
                <a:xfrm>
                  <a:off x="14241" y="12205"/>
                  <a:ext cx="3759" cy="3816"/>
                </a:xfrm>
                <a:custGeom>
                  <a:avLst/>
                  <a:gdLst>
                    <a:gd name="T0" fmla="*/ 169 w 20000"/>
                    <a:gd name="T1" fmla="*/ 19811 h 20000"/>
                    <a:gd name="T2" fmla="*/ 19916 w 20000"/>
                    <a:gd name="T3" fmla="*/ 19811 h 20000"/>
                    <a:gd name="T4" fmla="*/ 9705 w 20000"/>
                    <a:gd name="T5" fmla="*/ 0 h 20000"/>
                    <a:gd name="T6" fmla="*/ 0 w 20000"/>
                    <a:gd name="T7" fmla="*/ 189 h 20000"/>
                    <a:gd name="T8" fmla="*/ 0 w 20000"/>
                    <a:gd name="T9" fmla="*/ 19811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69" y="19811"/>
                      </a:moveTo>
                      <a:lnTo>
                        <a:pt x="19916" y="19811"/>
                      </a:lnTo>
                      <a:lnTo>
                        <a:pt x="9705" y="0"/>
                      </a:lnTo>
                      <a:lnTo>
                        <a:pt x="0" y="189"/>
                      </a:lnTo>
                      <a:lnTo>
                        <a:pt x="0" y="19811"/>
                      </a:lnTo>
                    </a:path>
                  </a:pathLst>
                </a:custGeom>
                <a:solidFill>
                  <a:srgbClr val="E5E5E5"/>
                </a:solidFill>
                <a:ln w="3175">
                  <a:solidFill>
                    <a:srgbClr val="8C8C8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6" name="Freeform 29"/>
                <p:cNvSpPr>
                  <a:spLocks/>
                </p:cNvSpPr>
                <p:nvPr/>
              </p:nvSpPr>
              <p:spPr bwMode="auto">
                <a:xfrm>
                  <a:off x="15685" y="16057"/>
                  <a:ext cx="4313" cy="3924"/>
                </a:xfrm>
                <a:custGeom>
                  <a:avLst/>
                  <a:gdLst>
                    <a:gd name="T0" fmla="*/ 0 w 20000"/>
                    <a:gd name="T1" fmla="*/ 19266 h 20000"/>
                    <a:gd name="T2" fmla="*/ 147 w 20000"/>
                    <a:gd name="T3" fmla="*/ 19266 h 20000"/>
                    <a:gd name="T4" fmla="*/ 19926 w 20000"/>
                    <a:gd name="T5" fmla="*/ 19817 h 20000"/>
                    <a:gd name="T6" fmla="*/ 10809 w 20000"/>
                    <a:gd name="T7" fmla="*/ 0 h 20000"/>
                    <a:gd name="T8" fmla="*/ 147 w 20000"/>
                    <a:gd name="T9" fmla="*/ 0 h 20000"/>
                    <a:gd name="T10" fmla="*/ 147 w 20000"/>
                    <a:gd name="T11" fmla="*/ 19266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00" h="20000">
                      <a:moveTo>
                        <a:pt x="0" y="19266"/>
                      </a:moveTo>
                      <a:lnTo>
                        <a:pt x="147" y="19266"/>
                      </a:lnTo>
                      <a:lnTo>
                        <a:pt x="19926" y="19817"/>
                      </a:lnTo>
                      <a:lnTo>
                        <a:pt x="10809" y="0"/>
                      </a:lnTo>
                      <a:lnTo>
                        <a:pt x="147" y="0"/>
                      </a:lnTo>
                      <a:lnTo>
                        <a:pt x="147" y="19266"/>
                      </a:lnTo>
                    </a:path>
                  </a:pathLst>
                </a:custGeom>
                <a:solidFill>
                  <a:srgbClr val="E5E5E5"/>
                </a:solidFill>
                <a:ln w="3175">
                  <a:solidFill>
                    <a:srgbClr val="8C8C8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7" name="Line 30"/>
                <p:cNvSpPr>
                  <a:spLocks noChangeShapeType="1"/>
                </p:cNvSpPr>
                <p:nvPr/>
              </p:nvSpPr>
              <p:spPr bwMode="auto">
                <a:xfrm>
                  <a:off x="32" y="19873"/>
                  <a:ext cx="19887" cy="7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8" name="Line 31"/>
                <p:cNvSpPr>
                  <a:spLocks noChangeShapeType="1"/>
                </p:cNvSpPr>
                <p:nvPr/>
              </p:nvSpPr>
              <p:spPr bwMode="auto">
                <a:xfrm>
                  <a:off x="7501" y="4717"/>
                  <a:ext cx="4584" cy="3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9" name="Line 32"/>
                <p:cNvSpPr>
                  <a:spLocks noChangeShapeType="1"/>
                </p:cNvSpPr>
                <p:nvPr/>
              </p:nvSpPr>
              <p:spPr bwMode="auto">
                <a:xfrm>
                  <a:off x="5805" y="8353"/>
                  <a:ext cx="8151" cy="3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0" name="Line 33"/>
                <p:cNvSpPr>
                  <a:spLocks noChangeShapeType="1"/>
                </p:cNvSpPr>
                <p:nvPr/>
              </p:nvSpPr>
              <p:spPr bwMode="auto">
                <a:xfrm>
                  <a:off x="3711" y="12205"/>
                  <a:ext cx="12354" cy="3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1" name="Line 34"/>
                <p:cNvSpPr>
                  <a:spLocks noChangeShapeType="1"/>
                </p:cNvSpPr>
                <p:nvPr/>
              </p:nvSpPr>
              <p:spPr bwMode="auto">
                <a:xfrm>
                  <a:off x="1887" y="15985"/>
                  <a:ext cx="16224" cy="7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2" name="Line 35"/>
                <p:cNvSpPr>
                  <a:spLocks noChangeShapeType="1"/>
                </p:cNvSpPr>
                <p:nvPr/>
              </p:nvSpPr>
              <p:spPr bwMode="auto">
                <a:xfrm>
                  <a:off x="8707" y="4717"/>
                  <a:ext cx="16" cy="352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3" name="Line 36"/>
                <p:cNvSpPr>
                  <a:spLocks noChangeShapeType="1"/>
                </p:cNvSpPr>
                <p:nvPr/>
              </p:nvSpPr>
              <p:spPr bwMode="auto">
                <a:xfrm>
                  <a:off x="11418" y="4717"/>
                  <a:ext cx="16" cy="356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4" name="Line 37"/>
                <p:cNvSpPr>
                  <a:spLocks noChangeShapeType="1"/>
                </p:cNvSpPr>
                <p:nvPr/>
              </p:nvSpPr>
              <p:spPr bwMode="auto">
                <a:xfrm>
                  <a:off x="6407" y="8353"/>
                  <a:ext cx="16" cy="381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5" name="Line 38"/>
                <p:cNvSpPr>
                  <a:spLocks noChangeShapeType="1"/>
                </p:cNvSpPr>
                <p:nvPr/>
              </p:nvSpPr>
              <p:spPr bwMode="auto">
                <a:xfrm>
                  <a:off x="9531" y="8425"/>
                  <a:ext cx="16" cy="381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6" name="Line 39"/>
                <p:cNvSpPr>
                  <a:spLocks noChangeShapeType="1"/>
                </p:cNvSpPr>
                <p:nvPr/>
              </p:nvSpPr>
              <p:spPr bwMode="auto">
                <a:xfrm>
                  <a:off x="12513" y="8353"/>
                  <a:ext cx="16" cy="381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7" name="Line 40"/>
                <p:cNvSpPr>
                  <a:spLocks noChangeShapeType="1"/>
                </p:cNvSpPr>
                <p:nvPr/>
              </p:nvSpPr>
              <p:spPr bwMode="auto">
                <a:xfrm>
                  <a:off x="4758" y="12205"/>
                  <a:ext cx="16" cy="381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8" name="Line 41"/>
                <p:cNvSpPr>
                  <a:spLocks noChangeShapeType="1"/>
                </p:cNvSpPr>
                <p:nvPr/>
              </p:nvSpPr>
              <p:spPr bwMode="auto">
                <a:xfrm>
                  <a:off x="7882" y="12277"/>
                  <a:ext cx="16" cy="381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9" name="Line 42"/>
                <p:cNvSpPr>
                  <a:spLocks noChangeShapeType="1"/>
                </p:cNvSpPr>
                <p:nvPr/>
              </p:nvSpPr>
              <p:spPr bwMode="auto">
                <a:xfrm>
                  <a:off x="10848" y="12205"/>
                  <a:ext cx="15" cy="381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0" name="Line 43"/>
                <p:cNvSpPr>
                  <a:spLocks noChangeShapeType="1"/>
                </p:cNvSpPr>
                <p:nvPr/>
              </p:nvSpPr>
              <p:spPr bwMode="auto">
                <a:xfrm>
                  <a:off x="3251" y="16057"/>
                  <a:ext cx="16" cy="327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1" name="Line 44"/>
                <p:cNvSpPr>
                  <a:spLocks noChangeShapeType="1"/>
                </p:cNvSpPr>
                <p:nvPr/>
              </p:nvSpPr>
              <p:spPr bwMode="auto">
                <a:xfrm>
                  <a:off x="6375" y="16165"/>
                  <a:ext cx="16" cy="327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2" name="Line 45"/>
                <p:cNvSpPr>
                  <a:spLocks noChangeShapeType="1"/>
                </p:cNvSpPr>
                <p:nvPr/>
              </p:nvSpPr>
              <p:spPr bwMode="auto">
                <a:xfrm>
                  <a:off x="9341" y="16057"/>
                  <a:ext cx="16" cy="327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3" name="Line 46"/>
                <p:cNvSpPr>
                  <a:spLocks noChangeShapeType="1"/>
                </p:cNvSpPr>
                <p:nvPr/>
              </p:nvSpPr>
              <p:spPr bwMode="auto">
                <a:xfrm>
                  <a:off x="12592" y="16057"/>
                  <a:ext cx="16" cy="324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4" name="Line 47"/>
                <p:cNvSpPr>
                  <a:spLocks noChangeShapeType="1"/>
                </p:cNvSpPr>
                <p:nvPr/>
              </p:nvSpPr>
              <p:spPr bwMode="auto">
                <a:xfrm>
                  <a:off x="15700" y="16165"/>
                  <a:ext cx="16" cy="324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5" name="Line 48"/>
                <p:cNvSpPr>
                  <a:spLocks noChangeShapeType="1"/>
                </p:cNvSpPr>
                <p:nvPr/>
              </p:nvSpPr>
              <p:spPr bwMode="auto">
                <a:xfrm>
                  <a:off x="14194" y="12205"/>
                  <a:ext cx="16" cy="381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6" name="Freeform 49"/>
                <p:cNvSpPr>
                  <a:spLocks/>
                </p:cNvSpPr>
                <p:nvPr/>
              </p:nvSpPr>
              <p:spPr bwMode="auto">
                <a:xfrm>
                  <a:off x="3806" y="8425"/>
                  <a:ext cx="2617" cy="3744"/>
                </a:xfrm>
                <a:custGeom>
                  <a:avLst/>
                  <a:gdLst>
                    <a:gd name="T0" fmla="*/ 14303 w 20000"/>
                    <a:gd name="T1" fmla="*/ 0 h 20000"/>
                    <a:gd name="T2" fmla="*/ 0 w 20000"/>
                    <a:gd name="T3" fmla="*/ 19808 h 20000"/>
                    <a:gd name="T4" fmla="*/ 19879 w 20000"/>
                    <a:gd name="T5" fmla="*/ 19808 h 20000"/>
                    <a:gd name="T6" fmla="*/ 19879 w 20000"/>
                    <a:gd name="T7" fmla="*/ 0 h 20000"/>
                    <a:gd name="T8" fmla="*/ 15636 w 20000"/>
                    <a:gd name="T9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4303" y="0"/>
                      </a:moveTo>
                      <a:lnTo>
                        <a:pt x="0" y="19808"/>
                      </a:lnTo>
                      <a:lnTo>
                        <a:pt x="19879" y="19808"/>
                      </a:lnTo>
                      <a:lnTo>
                        <a:pt x="19879" y="0"/>
                      </a:lnTo>
                      <a:lnTo>
                        <a:pt x="15636" y="0"/>
                      </a:lnTo>
                    </a:path>
                  </a:pathLst>
                </a:custGeom>
                <a:solidFill>
                  <a:srgbClr val="666666"/>
                </a:solidFill>
                <a:ln w="3175">
                  <a:solidFill>
                    <a:srgbClr val="8C8C8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7" name="Freeform 50"/>
                <p:cNvSpPr>
                  <a:spLocks/>
                </p:cNvSpPr>
                <p:nvPr/>
              </p:nvSpPr>
              <p:spPr bwMode="auto">
                <a:xfrm>
                  <a:off x="11434" y="4717"/>
                  <a:ext cx="2649" cy="3708"/>
                </a:xfrm>
                <a:custGeom>
                  <a:avLst/>
                  <a:gdLst>
                    <a:gd name="T0" fmla="*/ 0 w 20000"/>
                    <a:gd name="T1" fmla="*/ 194 h 20000"/>
                    <a:gd name="T2" fmla="*/ 0 w 20000"/>
                    <a:gd name="T3" fmla="*/ 19806 h 20000"/>
                    <a:gd name="T4" fmla="*/ 19880 w 20000"/>
                    <a:gd name="T5" fmla="*/ 19806 h 20000"/>
                    <a:gd name="T6" fmla="*/ 5988 w 20000"/>
                    <a:gd name="T7" fmla="*/ 0 h 20000"/>
                    <a:gd name="T8" fmla="*/ 0 w 20000"/>
                    <a:gd name="T9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0" y="194"/>
                      </a:moveTo>
                      <a:lnTo>
                        <a:pt x="0" y="19806"/>
                      </a:lnTo>
                      <a:lnTo>
                        <a:pt x="19880" y="19806"/>
                      </a:lnTo>
                      <a:lnTo>
                        <a:pt x="598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rgbClr val="8C8C8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8" name="Freeform 51"/>
                <p:cNvSpPr>
                  <a:spLocks/>
                </p:cNvSpPr>
                <p:nvPr/>
              </p:nvSpPr>
              <p:spPr bwMode="auto">
                <a:xfrm>
                  <a:off x="1887" y="12205"/>
                  <a:ext cx="2871" cy="3708"/>
                </a:xfrm>
                <a:custGeom>
                  <a:avLst/>
                  <a:gdLst>
                    <a:gd name="T0" fmla="*/ 12928 w 20000"/>
                    <a:gd name="T1" fmla="*/ 0 h 20000"/>
                    <a:gd name="T2" fmla="*/ 13149 w 20000"/>
                    <a:gd name="T3" fmla="*/ 0 h 20000"/>
                    <a:gd name="T4" fmla="*/ 0 w 20000"/>
                    <a:gd name="T5" fmla="*/ 19806 h 20000"/>
                    <a:gd name="T6" fmla="*/ 19890 w 20000"/>
                    <a:gd name="T7" fmla="*/ 19806 h 20000"/>
                    <a:gd name="T8" fmla="*/ 19890 w 20000"/>
                    <a:gd name="T9" fmla="*/ 0 h 20000"/>
                    <a:gd name="T10" fmla="*/ 13702 w 20000"/>
                    <a:gd name="T11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00" h="20000">
                      <a:moveTo>
                        <a:pt x="12928" y="0"/>
                      </a:moveTo>
                      <a:lnTo>
                        <a:pt x="13149" y="0"/>
                      </a:lnTo>
                      <a:lnTo>
                        <a:pt x="0" y="19806"/>
                      </a:lnTo>
                      <a:lnTo>
                        <a:pt x="19890" y="19806"/>
                      </a:lnTo>
                      <a:lnTo>
                        <a:pt x="19890" y="0"/>
                      </a:lnTo>
                      <a:lnTo>
                        <a:pt x="13702" y="0"/>
                      </a:lnTo>
                    </a:path>
                  </a:pathLst>
                </a:custGeom>
                <a:solidFill>
                  <a:srgbClr val="666666"/>
                </a:solidFill>
                <a:ln w="3175">
                  <a:solidFill>
                    <a:srgbClr val="8C8C8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9" name="Freeform 52"/>
                <p:cNvSpPr>
                  <a:spLocks/>
                </p:cNvSpPr>
                <p:nvPr/>
              </p:nvSpPr>
              <p:spPr bwMode="auto">
                <a:xfrm>
                  <a:off x="5757" y="4753"/>
                  <a:ext cx="2934" cy="3564"/>
                </a:xfrm>
                <a:custGeom>
                  <a:avLst/>
                  <a:gdLst>
                    <a:gd name="T0" fmla="*/ 12216 w 20000"/>
                    <a:gd name="T1" fmla="*/ 0 h 20000"/>
                    <a:gd name="T2" fmla="*/ 0 w 20000"/>
                    <a:gd name="T3" fmla="*/ 19798 h 20000"/>
                    <a:gd name="T4" fmla="*/ 19892 w 20000"/>
                    <a:gd name="T5" fmla="*/ 19798 h 20000"/>
                    <a:gd name="T6" fmla="*/ 19892 w 20000"/>
                    <a:gd name="T7" fmla="*/ 0 h 20000"/>
                    <a:gd name="T8" fmla="*/ 12216 w 20000"/>
                    <a:gd name="T9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2216" y="0"/>
                      </a:moveTo>
                      <a:lnTo>
                        <a:pt x="0" y="19798"/>
                      </a:lnTo>
                      <a:lnTo>
                        <a:pt x="19892" y="19798"/>
                      </a:lnTo>
                      <a:lnTo>
                        <a:pt x="19892" y="0"/>
                      </a:lnTo>
                      <a:lnTo>
                        <a:pt x="12216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3175">
                  <a:solidFill>
                    <a:srgbClr val="8C8C8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0" name="Line 53"/>
                <p:cNvSpPr>
                  <a:spLocks noChangeShapeType="1"/>
                </p:cNvSpPr>
                <p:nvPr/>
              </p:nvSpPr>
              <p:spPr bwMode="auto">
                <a:xfrm>
                  <a:off x="9912" y="109"/>
                  <a:ext cx="9975" cy="195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1" name="Freeform 54"/>
                <p:cNvSpPr>
                  <a:spLocks/>
                </p:cNvSpPr>
                <p:nvPr/>
              </p:nvSpPr>
              <p:spPr bwMode="auto">
                <a:xfrm>
                  <a:off x="7581" y="145"/>
                  <a:ext cx="4615" cy="4608"/>
                </a:xfrm>
                <a:custGeom>
                  <a:avLst/>
                  <a:gdLst>
                    <a:gd name="T0" fmla="*/ 10034 w 20000"/>
                    <a:gd name="T1" fmla="*/ 0 h 20000"/>
                    <a:gd name="T2" fmla="*/ 10103 w 20000"/>
                    <a:gd name="T3" fmla="*/ 156 h 20000"/>
                    <a:gd name="T4" fmla="*/ 0 w 20000"/>
                    <a:gd name="T5" fmla="*/ 19844 h 20000"/>
                    <a:gd name="T6" fmla="*/ 19931 w 20000"/>
                    <a:gd name="T7" fmla="*/ 19844 h 20000"/>
                    <a:gd name="T8" fmla="*/ 10103 w 20000"/>
                    <a:gd name="T9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0034" y="0"/>
                      </a:moveTo>
                      <a:lnTo>
                        <a:pt x="10103" y="156"/>
                      </a:lnTo>
                      <a:lnTo>
                        <a:pt x="0" y="19844"/>
                      </a:lnTo>
                      <a:lnTo>
                        <a:pt x="19931" y="19844"/>
                      </a:lnTo>
                      <a:lnTo>
                        <a:pt x="10103" y="0"/>
                      </a:lnTo>
                    </a:path>
                  </a:pathLst>
                </a:custGeom>
                <a:solidFill>
                  <a:srgbClr val="737373"/>
                </a:solidFill>
                <a:ln w="3175">
                  <a:solidFill>
                    <a:srgbClr val="8C8C8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2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0" y="73"/>
                  <a:ext cx="9912" cy="1958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3" name="Freeform 56"/>
                <p:cNvSpPr>
                  <a:spLocks/>
                </p:cNvSpPr>
                <p:nvPr/>
              </p:nvSpPr>
              <p:spPr bwMode="auto">
                <a:xfrm>
                  <a:off x="0" y="16057"/>
                  <a:ext cx="3203" cy="3816"/>
                </a:xfrm>
                <a:custGeom>
                  <a:avLst/>
                  <a:gdLst>
                    <a:gd name="T0" fmla="*/ 11881 w 20000"/>
                    <a:gd name="T1" fmla="*/ 0 h 20000"/>
                    <a:gd name="T2" fmla="*/ 19901 w 20000"/>
                    <a:gd name="T3" fmla="*/ 0 h 20000"/>
                    <a:gd name="T4" fmla="*/ 19901 w 20000"/>
                    <a:gd name="T5" fmla="*/ 19811 h 20000"/>
                    <a:gd name="T6" fmla="*/ 0 w 20000"/>
                    <a:gd name="T7" fmla="*/ 19811 h 20000"/>
                    <a:gd name="T8" fmla="*/ 11782 w 20000"/>
                    <a:gd name="T9" fmla="*/ 189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1881" y="0"/>
                      </a:moveTo>
                      <a:lnTo>
                        <a:pt x="19901" y="0"/>
                      </a:lnTo>
                      <a:lnTo>
                        <a:pt x="19901" y="19811"/>
                      </a:lnTo>
                      <a:lnTo>
                        <a:pt x="0" y="19811"/>
                      </a:lnTo>
                      <a:lnTo>
                        <a:pt x="11782" y="189"/>
                      </a:lnTo>
                    </a:path>
                  </a:pathLst>
                </a:custGeom>
                <a:solidFill>
                  <a:srgbClr val="666666"/>
                </a:solidFill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6" name="WordArt 57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91" y="1104"/>
                <a:ext cx="1620" cy="1076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ArchUp">
                  <a:avLst>
                    <a:gd name="adj" fmla="val 11588077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900" b="1" kern="10" spc="0" smtClean="0">
                    <a:ln w="9525">
                      <a:solidFill>
                        <a:srgbClr val="00008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"/>
                    <a:cs typeface="Arial"/>
                  </a:rPr>
                  <a:t>УПРАВЛЯЮЩАЯ КОМПАНИЯ</a:t>
                </a:r>
                <a:endParaRPr lang="ru-RU" sz="900" b="1" kern="10" spc="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endParaRPr>
              </a:p>
            </p:txBody>
          </p:sp>
        </p:grpSp>
      </p:grpSp>
      <p:pic>
        <p:nvPicPr>
          <p:cNvPr id="104" name="Рисунок 103" descr="C:\Users\VornakovaAN\Desktop\151fa77e18a3e626-4899-1-w150.jpg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670" y="2267425"/>
            <a:ext cx="1043582" cy="925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2" name="Picture 58" descr="C:\Users\sitnikovais\AppData\Local\Microsoft\Windows\Temporary Internet Files\Content.Outlook\P80O3S48\логотип НВДС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68451"/>
            <a:ext cx="1080120" cy="92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gvk86.ru/sites/all/themes/la/images/logo_blue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209" y="2283718"/>
            <a:ext cx="1048218" cy="92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tvkmegion.ru/images/logo_250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79" y="3795887"/>
            <a:ext cx="102577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181005" y="3977754"/>
            <a:ext cx="1134644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668" y="3960710"/>
            <a:ext cx="1097036" cy="81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Прямоугольник 107"/>
          <p:cNvSpPr/>
          <p:nvPr/>
        </p:nvSpPr>
        <p:spPr>
          <a:xfrm rot="10800000" flipV="1">
            <a:off x="1751020" y="3730805"/>
            <a:ext cx="408229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C00000"/>
                </a:solidFill>
              </a:rPr>
              <a:t>Участники мероприятия по переобучению и повышению квалификацию работников предприятий  2020 года:</a:t>
            </a:r>
          </a:p>
          <a:p>
            <a:pPr algn="ctr"/>
            <a:endParaRPr lang="ru-RU" sz="12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1200" b="1" i="1" dirty="0" smtClean="0">
                <a:solidFill>
                  <a:srgbClr val="C00000"/>
                </a:solidFill>
              </a:rPr>
              <a:t>АО  «Сургутмебель</a:t>
            </a:r>
            <a:r>
              <a:rPr lang="ru-RU" sz="1200" b="1" i="1" dirty="0">
                <a:solidFill>
                  <a:srgbClr val="C00000"/>
                </a:solidFill>
              </a:rPr>
              <a:t>» –   </a:t>
            </a:r>
            <a:r>
              <a:rPr lang="ru-RU" sz="1200" b="1" i="1" dirty="0" smtClean="0">
                <a:solidFill>
                  <a:srgbClr val="C00000"/>
                </a:solidFill>
              </a:rPr>
              <a:t>24 чел.</a:t>
            </a:r>
          </a:p>
          <a:p>
            <a:pPr algn="ctr"/>
            <a:endParaRPr lang="ru-RU" sz="12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1200" b="1" i="1" dirty="0" smtClean="0">
                <a:solidFill>
                  <a:srgbClr val="C00000"/>
                </a:solidFill>
              </a:rPr>
              <a:t>АО «ГК «Северавтодор» – 10 чел</a:t>
            </a:r>
            <a:r>
              <a:rPr lang="ru-RU" sz="1000" b="1" i="1" dirty="0" smtClean="0">
                <a:solidFill>
                  <a:srgbClr val="C00000"/>
                </a:solidFill>
              </a:rPr>
              <a:t>.</a:t>
            </a:r>
            <a:endParaRPr lang="ru-RU" sz="1000" b="1" i="1" dirty="0">
              <a:solidFill>
                <a:srgbClr val="C00000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5850484" y="4316351"/>
            <a:ext cx="330521" cy="121158"/>
          </a:xfrm>
          <a:prstGeom prst="rightArrow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02" name="Стрелка вправо 101"/>
          <p:cNvSpPr/>
          <p:nvPr/>
        </p:nvSpPr>
        <p:spPr>
          <a:xfrm>
            <a:off x="7304497" y="4336316"/>
            <a:ext cx="330521" cy="121158"/>
          </a:xfrm>
          <a:prstGeom prst="rightArrow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987118" y="1901628"/>
            <a:ext cx="1379551" cy="3035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36000" rIns="0" bIns="36000" rtlCol="0" anchor="ctr" anchorCtr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sz="7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</a:p>
          <a:p>
            <a:r>
              <a:rPr lang="ru-RU" sz="7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«Нижневартовскремсервис»</a:t>
            </a:r>
            <a:endParaRPr lang="ru-RU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415019" y="1893934"/>
            <a:ext cx="1379551" cy="318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36000" rIns="0" bIns="36000" rtlCol="0" anchor="ctr" anchorCtr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«Талспецстрой»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71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785036"/>
            <a:ext cx="6413025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национальном  проекте «Производительность труда и поддержка занятости», подтвержденное заключением соглашения о взаимодействии при реализации мероприятий национального проекта «Производительность труда и поддержка занятости» с Департаментом промышленности Ханты-Мансийского автономного округа – Югры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ru-RU" sz="1400" b="1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рабочего места работнику, направляемому на 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профобучение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S:\!PROJECTS\!PROJECTS\Департамент труда и занятости\Презентация\скрин\детали\7Frame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72598"/>
          <a:stretch/>
        </p:blipFill>
        <p:spPr bwMode="auto">
          <a:xfrm>
            <a:off x="-6198" y="0"/>
            <a:ext cx="2201711" cy="5143500"/>
          </a:xfrm>
          <a:prstGeom prst="rect">
            <a:avLst/>
          </a:prstGeom>
          <a:noFill/>
        </p:spPr>
      </p:pic>
      <p:pic>
        <p:nvPicPr>
          <p:cNvPr id="2050" name="Picture 2" descr="C:\Users\panfilovanv\Downloads\enterprise (3).png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98876"/>
            <a:ext cx="1221670" cy="122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\\fileserverogv\Deptruda\0  Общая папка\БРЕНДБУК нац проекты\Производительность труда\Logo\Производительность_труда_лого_лев_инверсия_цве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195512" cy="15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37067" y="334018"/>
            <a:ext cx="5175291" cy="5027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buClr>
                <a:srgbClr val="C33469"/>
              </a:buClr>
            </a:pPr>
            <a:r>
              <a:rPr lang="ru-RU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</a:t>
            </a:r>
            <a:r>
              <a:rPr lang="ru-RU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предоставления бюджетных </a:t>
            </a:r>
            <a:r>
              <a:rPr lang="ru-RU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</a:t>
            </a:r>
            <a:endParaRPr lang="ru-RU" sz="1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148064" y="1113675"/>
            <a:ext cx="648308" cy="4499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panfilovanv\Downloads\rich (1).png"/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99351" y="345394"/>
            <a:ext cx="864095" cy="8728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5475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915566"/>
            <a:ext cx="6413025" cy="39857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иметь неисполненной обязанности по уплате налогов, сборов, страховых взносов, пеней, штрафов, </a:t>
            </a:r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процентов : </a:t>
            </a: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юридических лиц – свыше 1% балансовой стоимости его активов, для физических лиц – свыше 5% балансовой стоимости его активов</a:t>
            </a:r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находиться в процессе реорганизации, ликвидации, в отношении их не введена процедура банкротства, деятельность получателя субсидии не </a:t>
            </a:r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приостановлена;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индивидуальные предприниматели не должны прекратить деятельность в качестве индивидуального предпринимателя</a:t>
            </a:r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являться иностранным юридическим лицом, а также российским юридическим лицом, в уставном (складочном) капитале которого доля участия иностранных юридических лиц</a:t>
            </a:r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иметь просроченной задолженности по возврату в бюджет автономного округа субсидий, бюджетных </a:t>
            </a:r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инвестиций и </a:t>
            </a: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иной  просроченной задолженности перед бюджетом автономного </a:t>
            </a:r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являться получателем средств из бюджета автономного округа на </a:t>
            </a:r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переобучение и повышение квалификации работников в </a:t>
            </a: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текущем финансовом </a:t>
            </a:r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году.</a:t>
            </a:r>
            <a:endParaRPr lang="ru-RU" sz="11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S:\!PROJECTS\!PROJECTS\Департамент труда и занятости\Презентация\скрин\детали\7Frame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72598"/>
          <a:stretch/>
        </p:blipFill>
        <p:spPr bwMode="auto">
          <a:xfrm>
            <a:off x="-6198" y="0"/>
            <a:ext cx="2201711" cy="5143500"/>
          </a:xfrm>
          <a:prstGeom prst="rect">
            <a:avLst/>
          </a:prstGeom>
          <a:noFill/>
        </p:spPr>
      </p:pic>
      <p:pic>
        <p:nvPicPr>
          <p:cNvPr id="2050" name="Picture 2" descr="C:\Users\panfilovanv\Downloads\enterprise (3).png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98876"/>
            <a:ext cx="1221670" cy="122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\\fileserverogv\Deptruda\0  Общая папка\БРЕНДБУК нац проекты\Производительность труда\Logo\Производительность_труда_лого_лев_инверсия_цве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195512" cy="15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37068" y="163916"/>
            <a:ext cx="5175291" cy="2975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buClr>
                <a:srgbClr val="C33469"/>
              </a:buClr>
            </a:pPr>
            <a:r>
              <a:rPr 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работодателям-участникам</a:t>
            </a:r>
            <a:endParaRPr lang="ru-RU" sz="1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220072" y="465602"/>
            <a:ext cx="648308" cy="4499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6" descr="C:\Users\panfilovanv\Downloads\team (7)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4484"/>
            <a:ext cx="1012426" cy="74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02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554714"/>
              </p:ext>
            </p:extLst>
          </p:nvPr>
        </p:nvGraphicFramePr>
        <p:xfrm>
          <a:off x="2929238" y="1214223"/>
          <a:ext cx="5819226" cy="3733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9742"/>
                <a:gridCol w="1939742"/>
                <a:gridCol w="1939742"/>
              </a:tblGrid>
              <a:tr h="17455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2616">
                <a:tc gridSpan="3">
                  <a:txBody>
                    <a:bodyPr/>
                    <a:lstStyle/>
                    <a:p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5587"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3122821" y="3901573"/>
            <a:ext cx="1534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solidFill>
                  <a:srgbClr val="C33469"/>
                </a:solidFill>
                <a:cs typeface="Times New Roman" pitchFamily="18" charset="0"/>
              </a:defRPr>
            </a:lvl1pPr>
          </a:lstStyle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10,0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6" name="Picture 2" descr="S:\!PROJECTS\!PROJECTS\Департамент труда и занятости\Презентация\скрин\детали\7Frame.png"/>
          <p:cNvPicPr>
            <a:picLocks noChangeArrowheads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1058" r="10930"/>
          <a:stretch/>
        </p:blipFill>
        <p:spPr bwMode="auto">
          <a:xfrm>
            <a:off x="-25079" y="0"/>
            <a:ext cx="2425279" cy="5166000"/>
          </a:xfrm>
          <a:prstGeom prst="rect">
            <a:avLst/>
          </a:prstGeom>
          <a:noFill/>
        </p:spPr>
      </p:pic>
      <p:pic>
        <p:nvPicPr>
          <p:cNvPr id="30" name="Picture 2" descr="C:\Users\panfilovanv\Downloads\rich (1).png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48" y="1526589"/>
            <a:ext cx="874068" cy="95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23406" y="1484731"/>
            <a:ext cx="1728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chemeClr val="bg1"/>
                </a:solidFill>
                <a:cs typeface="Times New Roman" pitchFamily="18" charset="0"/>
              </a:rPr>
              <a:t>ис</a:t>
            </a:r>
            <a:endParaRPr lang="ru-RU" sz="32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cs typeface="Times New Roman" pitchFamily="18" charset="0"/>
              </a:rPr>
              <a:t>35 280,9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6856" y="2102657"/>
            <a:ext cx="180722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endParaRPr lang="ru-RU" sz="16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ts val="1800"/>
              </a:lnSpc>
            </a:pPr>
            <a:endParaRPr lang="ru-RU" sz="16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ts val="1800"/>
              </a:lnSpc>
            </a:pPr>
            <a:endParaRPr lang="ru-RU" sz="16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ts val="1800"/>
              </a:lnSpc>
            </a:pPr>
            <a:endParaRPr lang="ru-RU" sz="16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ts val="1800"/>
              </a:lnSpc>
            </a:pP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млн. рублей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47749" y="3663934"/>
            <a:ext cx="1608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endParaRPr lang="ru-RU" sz="16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ts val="1800"/>
              </a:lnSpc>
            </a:pPr>
            <a:endParaRPr lang="ru-RU" sz="16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ts val="1800"/>
              </a:lnSpc>
            </a:pP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региональный</a:t>
            </a:r>
          </a:p>
          <a:p>
            <a:pPr>
              <a:lnSpc>
                <a:spcPts val="1800"/>
              </a:lnSpc>
            </a:pP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бюджет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4262" y="3067095"/>
            <a:ext cx="10522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6000" b="1">
                <a:solidFill>
                  <a:srgbClr val="C33469"/>
                </a:solidFill>
                <a:cs typeface="Times New Roman" pitchFamily="18" charset="0"/>
              </a:defRPr>
            </a:lvl1pPr>
          </a:lstStyle>
          <a:p>
            <a:endParaRPr lang="ru-RU" sz="3200" b="0" dirty="0" smtClean="0">
              <a:solidFill>
                <a:schemeClr val="bg1"/>
              </a:solidFill>
            </a:endParaRPr>
          </a:p>
          <a:p>
            <a:r>
              <a:rPr lang="ru-RU" sz="3200" b="0" dirty="0" smtClean="0">
                <a:solidFill>
                  <a:schemeClr val="bg1"/>
                </a:solidFill>
              </a:rPr>
              <a:t>39%</a:t>
            </a:r>
            <a:endParaRPr lang="ru-RU" sz="3200" b="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496" y="3643159"/>
            <a:ext cx="1008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6000" b="1">
                <a:solidFill>
                  <a:srgbClr val="C33469"/>
                </a:solidFill>
                <a:cs typeface="Times New Roman" pitchFamily="18" charset="0"/>
              </a:defRPr>
            </a:lvl1pPr>
          </a:lstStyle>
          <a:p>
            <a:endParaRPr lang="ru-RU" sz="2800" b="0" dirty="0" smtClean="0">
              <a:solidFill>
                <a:schemeClr val="bg1"/>
              </a:solidFill>
            </a:endParaRPr>
          </a:p>
          <a:p>
            <a:r>
              <a:rPr lang="ru-RU" sz="2800" b="0" dirty="0" smtClean="0">
                <a:solidFill>
                  <a:schemeClr val="bg1"/>
                </a:solidFill>
              </a:rPr>
              <a:t> 61%</a:t>
            </a:r>
            <a:endParaRPr lang="ru-RU" sz="2800" b="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75702" y="170483"/>
            <a:ext cx="1295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  <a:cs typeface="Times New Roman" pitchFamily="18" charset="0"/>
              </a:rPr>
              <a:t> </a:t>
            </a:r>
            <a:endParaRPr lang="ru-RU" sz="4400" b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80745" y="415867"/>
            <a:ext cx="1039729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endParaRPr lang="ru-RU" dirty="0" smtClean="0"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47747" y="3100109"/>
            <a:ext cx="1740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endParaRPr lang="ru-RU" sz="16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ts val="1800"/>
              </a:lnSpc>
            </a:pPr>
            <a:endParaRPr lang="ru-RU" sz="1600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ts val="1800"/>
              </a:lnSpc>
            </a:pP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федеральный</a:t>
            </a:r>
          </a:p>
          <a:p>
            <a:pPr>
              <a:lnSpc>
                <a:spcPts val="1800"/>
              </a:lnSpc>
            </a:pP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бюджет</a:t>
            </a:r>
          </a:p>
        </p:txBody>
      </p:sp>
      <p:pic>
        <p:nvPicPr>
          <p:cNvPr id="72" name="Picture 2" descr="C:\Users\panfilovanv\Downloads\coins (3)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916" y="2143573"/>
            <a:ext cx="432761" cy="43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3154954" y="2143573"/>
            <a:ext cx="11109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800" b="1">
                <a:solidFill>
                  <a:srgbClr val="C33469"/>
                </a:solidFill>
                <a:cs typeface="Times New Roman" pitchFamily="18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51,9 </a:t>
            </a:r>
            <a:r>
              <a:rPr lang="ru-RU" sz="12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</a:p>
        </p:txBody>
      </p:sp>
      <p:pic>
        <p:nvPicPr>
          <p:cNvPr id="77" name="Picture 3" descr="C:\Users\panfilovanv\Downloads\calendar (1)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373" y="2124229"/>
            <a:ext cx="432839" cy="43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5053538" y="1898197"/>
            <a:ext cx="11248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solidFill>
                  <a:srgbClr val="C33469"/>
                </a:solidFill>
                <a:cs typeface="Times New Roman" pitchFamily="18" charset="0"/>
              </a:defRPr>
            </a:lvl1pPr>
          </a:lstStyle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2</a:t>
            </a:r>
          </a:p>
          <a:p>
            <a:r>
              <a:rPr lang="ru-RU" sz="1200" b="0" i="1" dirty="0" smtClean="0">
                <a:solidFill>
                  <a:schemeClr val="tx1"/>
                </a:solidFill>
              </a:rPr>
              <a:t>       месяца </a:t>
            </a:r>
            <a:endParaRPr lang="ru-RU" sz="1200" b="0" i="1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728809" y="2431797"/>
            <a:ext cx="1906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400"/>
              </a:lnSpc>
              <a:defRPr sz="1200">
                <a:cs typeface="Times New Roman" pitchFamily="18" charset="0"/>
              </a:defRPr>
            </a:lvl1pPr>
          </a:lstStyle>
          <a:p>
            <a:pPr algn="ctr">
              <a:lnSpc>
                <a:spcPts val="1200"/>
              </a:lnSpc>
            </a:pP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работников, находящихся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в режиме неполной занятости 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40061" y="1898197"/>
            <a:ext cx="199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solidFill>
                  <a:srgbClr val="C33469"/>
                </a:solidFill>
                <a:cs typeface="Times New Roman" pitchFamily="18" charset="0"/>
              </a:defRPr>
            </a:lvl1pPr>
          </a:lstStyle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МРОТ + РК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964774" y="3535249"/>
            <a:ext cx="1732151" cy="257369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092280" y="3871227"/>
            <a:ext cx="878910" cy="257369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sz="12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924700" y="2973272"/>
            <a:ext cx="571555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гарантии участникам </a:t>
            </a:r>
          </a:p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обучении в 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другой местности</a:t>
            </a:r>
          </a:p>
        </p:txBody>
      </p:sp>
      <p:pic>
        <p:nvPicPr>
          <p:cNvPr id="42" name="Picture 2" descr="C:\Users\panfilovanv\Downloads\sleeping-bed-silhouette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656" y="4035387"/>
            <a:ext cx="488512" cy="48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panfilovanv\Downloads\train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797" y="3947930"/>
            <a:ext cx="625178" cy="6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Группа 43"/>
          <p:cNvGrpSpPr/>
          <p:nvPr/>
        </p:nvGrpSpPr>
        <p:grpSpPr>
          <a:xfrm>
            <a:off x="6122127" y="3947930"/>
            <a:ext cx="432647" cy="432647"/>
            <a:chOff x="2666480" y="4040649"/>
            <a:chExt cx="374570" cy="374570"/>
          </a:xfrm>
        </p:grpSpPr>
        <p:pic>
          <p:nvPicPr>
            <p:cNvPr id="45" name="Picture 5" descr="C:\Users\panfilovanv\Downloads\money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480" y="4040649"/>
              <a:ext cx="374570" cy="374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Овал 49"/>
            <p:cNvSpPr/>
            <p:nvPr/>
          </p:nvSpPr>
          <p:spPr>
            <a:xfrm>
              <a:off x="2898914" y="4175684"/>
              <a:ext cx="88910" cy="842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852448" y="4323076"/>
            <a:ext cx="1590723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400"/>
              </a:lnSpc>
              <a:defRPr sz="1400">
                <a:cs typeface="Times New Roman" pitchFamily="18" charset="0"/>
              </a:defRPr>
            </a:lvl1pPr>
          </a:lstStyle>
          <a:p>
            <a:pPr algn="ctr">
              <a:lnSpc>
                <a:spcPts val="1800"/>
              </a:lnSpc>
            </a:pP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pPr algn="ctr">
              <a:lnSpc>
                <a:spcPts val="1000"/>
              </a:lnSpc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по тарифам ж/д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транспорта</a:t>
            </a:r>
            <a:endParaRPr lang="ru-RU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23158" y="3818236"/>
            <a:ext cx="85960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400"/>
              </a:lnSpc>
              <a:defRPr sz="1400">
                <a:cs typeface="Times New Roman" pitchFamily="18" charset="0"/>
              </a:defRPr>
            </a:lvl1pPr>
          </a:lstStyle>
          <a:p>
            <a:r>
              <a:rPr lang="ru-RU" sz="1200" i="1" dirty="0" smtClean="0"/>
              <a:t>не </a:t>
            </a:r>
            <a:r>
              <a:rPr lang="ru-RU" sz="1200" i="1" dirty="0"/>
              <a:t>выше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982017" y="3842047"/>
            <a:ext cx="107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solidFill>
                  <a:srgbClr val="C33469"/>
                </a:solidFill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100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83466" y="3258797"/>
            <a:ext cx="1196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solidFill>
                  <a:srgbClr val="C33469"/>
                </a:solidFill>
                <a:cs typeface="Times New Roman" pitchFamily="18" charset="0"/>
              </a:defRPr>
            </a:lvl1pPr>
          </a:lstStyle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1100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64893" y="4391943"/>
            <a:ext cx="1782502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400"/>
              </a:lnSpc>
              <a:defRPr sz="1400">
                <a:cs typeface="Times New Roman" pitchFamily="18" charset="0"/>
              </a:defRPr>
            </a:lvl1pPr>
          </a:lstStyle>
          <a:p>
            <a:pPr algn="ctr"/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ыс. руб. 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сутки</a:t>
            </a:r>
          </a:p>
          <a:p>
            <a:pPr algn="ctr">
              <a:lnSpc>
                <a:spcPts val="1000"/>
              </a:lnSpc>
            </a:pP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течение всего обучения</a:t>
            </a:r>
            <a:endParaRPr lang="ru-RU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12624" y="4380577"/>
            <a:ext cx="1425826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400"/>
              </a:lnSpc>
              <a:defRPr sz="1400">
                <a:cs typeface="Times New Roman" pitchFamily="18" charset="0"/>
              </a:defRPr>
            </a:lvl1pPr>
          </a:lstStyle>
          <a:p>
            <a:pPr algn="ctr"/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руб. 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сутки</a:t>
            </a:r>
          </a:p>
          <a:p>
            <a:pPr algn="ctr">
              <a:lnSpc>
                <a:spcPts val="1000"/>
              </a:lnSpc>
            </a:pP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течение всего обучения</a:t>
            </a:r>
            <a:endParaRPr lang="ru-RU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562114" y="2503714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36576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mpd="sng">
                      <a:solidFill>
                        <a:srgbClr val="C33469"/>
                      </a:solidFill>
                      <a:prstDash val="sysDot"/>
                    </a:lnL>
                    <a:lnR w="12700" cmpd="sng">
                      <a:solidFill>
                        <a:srgbClr val="C33469"/>
                      </a:solidFill>
                      <a:prstDash val="sysDot"/>
                    </a:lnR>
                    <a:lnT w="12700" cmpd="sng">
                      <a:solidFill>
                        <a:srgbClr val="C33469"/>
                      </a:solidFill>
                      <a:prstDash val="sysDot"/>
                    </a:lnT>
                    <a:lnB w="12700" cmpd="sng">
                      <a:solidFill>
                        <a:srgbClr val="C33469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61" name="Picture 2" descr="\\fileserverogv\Deptruda\0  Общая папка\БРЕНДБУК нац проекты\Производительность труда\Logo\Производительность_труда_лого_лев_инверсия_цвет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79" y="2"/>
            <a:ext cx="2425279" cy="134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 rot="10800000" flipV="1">
            <a:off x="-32340" y="3324593"/>
            <a:ext cx="2393378" cy="25736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36000" rIns="0" bIns="36000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sz="1200" dirty="0" smtClean="0"/>
              <a:t>Источники финансирования 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43147" y="1247995"/>
            <a:ext cx="1870275" cy="3360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993366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обучения 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6847987" y="1247995"/>
            <a:ext cx="1865515" cy="3493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93366"/>
              </a:solidFill>
            </a:endParaRPr>
          </a:p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типендия 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4964774" y="1235380"/>
            <a:ext cx="1672519" cy="3613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993366"/>
              </a:solidFill>
            </a:endParaRPr>
          </a:p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редний срок обучения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962171" y="170482"/>
            <a:ext cx="4737859" cy="9611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993366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Мера поддержки работодателей -компенсация расходов на обучение работников</a:t>
            </a:r>
            <a:endParaRPr lang="ru-RU" sz="2000" b="1" i="1" dirty="0">
              <a:solidFill>
                <a:srgbClr val="C0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6871583" y="3471105"/>
            <a:ext cx="1870275" cy="3360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993366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найм жилья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4879663" y="3477041"/>
            <a:ext cx="1870275" cy="3360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993366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суточные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2945042" y="3477041"/>
            <a:ext cx="1870275" cy="3360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993366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стоимости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проезда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7" name="TextBox 86"/>
          <p:cNvSpPr txBox="1"/>
          <p:nvPr/>
        </p:nvSpPr>
        <p:spPr>
          <a:xfrm>
            <a:off x="6966488" y="3895759"/>
            <a:ext cx="1180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solidFill>
                  <a:srgbClr val="C33469"/>
                </a:solidFill>
                <a:cs typeface="Times New Roman" pitchFamily="18" charset="0"/>
              </a:defRPr>
            </a:lvl1pPr>
          </a:lstStyle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1,1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6" name="Picture 6" descr="C:\Users\panfilovanv\Downloads\team (7)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582" y="518441"/>
            <a:ext cx="1012426" cy="74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26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6894</TotalTime>
  <Words>850</Words>
  <Application>Microsoft Office PowerPoint</Application>
  <PresentationFormat>Экран (16:9)</PresentationFormat>
  <Paragraphs>203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Wingdings</vt:lpstr>
      <vt:lpstr>Times New Roman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Леунова Ольга Сергеевна</cp:lastModifiedBy>
  <cp:revision>739</cp:revision>
  <cp:lastPrinted>2019-08-15T02:34:12Z</cp:lastPrinted>
  <dcterms:created xsi:type="dcterms:W3CDTF">2018-05-24T04:25:04Z</dcterms:created>
  <dcterms:modified xsi:type="dcterms:W3CDTF">2020-09-25T04:30:10Z</dcterms:modified>
</cp:coreProperties>
</file>